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0"/>
  </p:notesMasterIdLst>
  <p:handoutMasterIdLst>
    <p:handoutMasterId r:id="rId61"/>
  </p:handoutMasterIdLst>
  <p:sldIdLst>
    <p:sldId id="256" r:id="rId2"/>
    <p:sldId id="257" r:id="rId3"/>
    <p:sldId id="292" r:id="rId4"/>
    <p:sldId id="259" r:id="rId5"/>
    <p:sldId id="260" r:id="rId6"/>
    <p:sldId id="266" r:id="rId7"/>
    <p:sldId id="262" r:id="rId8"/>
    <p:sldId id="264" r:id="rId9"/>
    <p:sldId id="265" r:id="rId10"/>
    <p:sldId id="288" r:id="rId11"/>
    <p:sldId id="285" r:id="rId12"/>
    <p:sldId id="323" r:id="rId13"/>
    <p:sldId id="324" r:id="rId14"/>
    <p:sldId id="287" r:id="rId15"/>
    <p:sldId id="258" r:id="rId16"/>
    <p:sldId id="307" r:id="rId17"/>
    <p:sldId id="272" r:id="rId18"/>
    <p:sldId id="273" r:id="rId19"/>
    <p:sldId id="274" r:id="rId20"/>
    <p:sldId id="325" r:id="rId21"/>
    <p:sldId id="263" r:id="rId22"/>
    <p:sldId id="268" r:id="rId23"/>
    <p:sldId id="270" r:id="rId24"/>
    <p:sldId id="275" r:id="rId25"/>
    <p:sldId id="276" r:id="rId26"/>
    <p:sldId id="277" r:id="rId27"/>
    <p:sldId id="301" r:id="rId28"/>
    <p:sldId id="302" r:id="rId29"/>
    <p:sldId id="297" r:id="rId30"/>
    <p:sldId id="314" r:id="rId31"/>
    <p:sldId id="319" r:id="rId32"/>
    <p:sldId id="278" r:id="rId33"/>
    <p:sldId id="279" r:id="rId34"/>
    <p:sldId id="304" r:id="rId35"/>
    <p:sldId id="280" r:id="rId36"/>
    <p:sldId id="305" r:id="rId37"/>
    <p:sldId id="281" r:id="rId38"/>
    <p:sldId id="322" r:id="rId39"/>
    <p:sldId id="308" r:id="rId40"/>
    <p:sldId id="298" r:id="rId41"/>
    <p:sldId id="317" r:id="rId42"/>
    <p:sldId id="303" r:id="rId43"/>
    <p:sldId id="306" r:id="rId44"/>
    <p:sldId id="316" r:id="rId45"/>
    <p:sldId id="282" r:id="rId46"/>
    <p:sldId id="283" r:id="rId47"/>
    <p:sldId id="284" r:id="rId48"/>
    <p:sldId id="321" r:id="rId49"/>
    <p:sldId id="320" r:id="rId50"/>
    <p:sldId id="313" r:id="rId51"/>
    <p:sldId id="315" r:id="rId52"/>
    <p:sldId id="311" r:id="rId53"/>
    <p:sldId id="299" r:id="rId54"/>
    <p:sldId id="300" r:id="rId55"/>
    <p:sldId id="290" r:id="rId56"/>
    <p:sldId id="293" r:id="rId57"/>
    <p:sldId id="291" r:id="rId58"/>
    <p:sldId id="309" r:id="rId5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23" autoAdjust="0"/>
    <p:restoredTop sz="94660"/>
  </p:normalViewPr>
  <p:slideViewPr>
    <p:cSldViewPr snapToGrid="0">
      <p:cViewPr varScale="1">
        <p:scale>
          <a:sx n="70" d="100"/>
          <a:sy n="70" d="100"/>
        </p:scale>
        <p:origin x="2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729EB-BDC2-4C71-BDF2-74EF0634C4F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85C09C47-15C9-45E6-80EB-87E910D7E263}">
      <dgm:prSet phldrT="[Metin]"/>
      <dgm:spPr/>
      <dgm:t>
        <a:bodyPr/>
        <a:lstStyle/>
        <a:p>
          <a:r>
            <a:rPr lang="tr-TR" dirty="0" smtClean="0"/>
            <a:t>İhtiyaç</a:t>
          </a:r>
          <a:endParaRPr lang="tr-TR" dirty="0"/>
        </a:p>
      </dgm:t>
    </dgm:pt>
    <dgm:pt modelId="{640880BF-3DB2-4FDD-B9D7-0B3DDD284A27}" type="parTrans" cxnId="{4B97E2B4-3ED8-41AD-B37A-8C54E969BDA6}">
      <dgm:prSet/>
      <dgm:spPr/>
      <dgm:t>
        <a:bodyPr/>
        <a:lstStyle/>
        <a:p>
          <a:endParaRPr lang="tr-TR"/>
        </a:p>
      </dgm:t>
    </dgm:pt>
    <dgm:pt modelId="{D28145DD-2B60-43CA-A741-490F61A0747F}" type="sibTrans" cxnId="{4B97E2B4-3ED8-41AD-B37A-8C54E969BDA6}">
      <dgm:prSet/>
      <dgm:spPr/>
      <dgm:t>
        <a:bodyPr/>
        <a:lstStyle/>
        <a:p>
          <a:endParaRPr lang="tr-TR"/>
        </a:p>
      </dgm:t>
    </dgm:pt>
    <dgm:pt modelId="{042E9926-72B4-4D1F-8C16-6B1B2FB8F4FB}">
      <dgm:prSet phldrT="[Metin]" custT="1"/>
      <dgm:spPr/>
      <dgm:t>
        <a:bodyPr/>
        <a:lstStyle/>
        <a:p>
          <a:pPr algn="l"/>
          <a:r>
            <a:rPr lang="tr-TR" sz="2200" dirty="0" smtClean="0">
              <a:solidFill>
                <a:schemeClr val="accent3">
                  <a:lumMod val="50000"/>
                </a:schemeClr>
              </a:solidFill>
            </a:rPr>
            <a:t>Mal, hizmet veya yapım işine ilişkin ihtiyacın belirlenmesi </a:t>
          </a:r>
          <a:r>
            <a:rPr lang="tr-TR" sz="2000" i="1" dirty="0" smtClean="0">
              <a:solidFill>
                <a:schemeClr val="accent3">
                  <a:lumMod val="50000"/>
                </a:schemeClr>
              </a:solidFill>
            </a:rPr>
            <a:t>(Teknik şartnameleri hazırlanarak)</a:t>
          </a:r>
          <a:endParaRPr lang="tr-TR" sz="2000" i="1" dirty="0">
            <a:solidFill>
              <a:schemeClr val="accent3">
                <a:lumMod val="50000"/>
              </a:schemeClr>
            </a:solidFill>
          </a:endParaRPr>
        </a:p>
      </dgm:t>
    </dgm:pt>
    <dgm:pt modelId="{EEC8CB65-EA41-4688-A4C8-EAC69EFDBECA}" type="parTrans" cxnId="{486C53CF-733A-4294-AE2A-15CF3B4631BF}">
      <dgm:prSet/>
      <dgm:spPr/>
      <dgm:t>
        <a:bodyPr/>
        <a:lstStyle/>
        <a:p>
          <a:endParaRPr lang="tr-TR"/>
        </a:p>
      </dgm:t>
    </dgm:pt>
    <dgm:pt modelId="{CE3A4E62-EB54-42FD-B0C5-9B971A75FFCC}" type="sibTrans" cxnId="{486C53CF-733A-4294-AE2A-15CF3B4631BF}">
      <dgm:prSet/>
      <dgm:spPr/>
      <dgm:t>
        <a:bodyPr/>
        <a:lstStyle/>
        <a:p>
          <a:endParaRPr lang="tr-TR"/>
        </a:p>
      </dgm:t>
    </dgm:pt>
    <dgm:pt modelId="{A10073EC-CB75-48CD-B7E0-1F1D1AB776CD}">
      <dgm:prSet phldrT="[Metin]" custT="1"/>
      <dgm:spPr/>
      <dgm:t>
        <a:bodyPr/>
        <a:lstStyle/>
        <a:p>
          <a:pPr algn="l"/>
          <a:r>
            <a:rPr lang="tr-TR" sz="2200" dirty="0" smtClean="0">
              <a:solidFill>
                <a:schemeClr val="accent3">
                  <a:lumMod val="50000"/>
                </a:schemeClr>
              </a:solidFill>
            </a:rPr>
            <a:t>Harcama birimi satın alma servisine talebin gelmesi</a:t>
          </a:r>
          <a:endParaRPr lang="tr-TR" sz="2200" dirty="0">
            <a:solidFill>
              <a:schemeClr val="accent3">
                <a:lumMod val="50000"/>
              </a:schemeClr>
            </a:solidFill>
          </a:endParaRPr>
        </a:p>
      </dgm:t>
    </dgm:pt>
    <dgm:pt modelId="{FE35564A-C072-4620-80CA-D4FD4E5AC398}" type="parTrans" cxnId="{3A5F528C-1975-4356-A8AC-35AA21921BDF}">
      <dgm:prSet/>
      <dgm:spPr/>
      <dgm:t>
        <a:bodyPr/>
        <a:lstStyle/>
        <a:p>
          <a:endParaRPr lang="tr-TR"/>
        </a:p>
      </dgm:t>
    </dgm:pt>
    <dgm:pt modelId="{24F3E56E-C71A-435B-92E0-CD5CB823ABCF}" type="sibTrans" cxnId="{3A5F528C-1975-4356-A8AC-35AA21921BDF}">
      <dgm:prSet/>
      <dgm:spPr/>
      <dgm:t>
        <a:bodyPr/>
        <a:lstStyle/>
        <a:p>
          <a:endParaRPr lang="tr-TR"/>
        </a:p>
      </dgm:t>
    </dgm:pt>
    <dgm:pt modelId="{F0ABD483-CF8F-422D-BE8F-31B1E7F17D2C}">
      <dgm:prSet phldrT="[Metin]"/>
      <dgm:spPr/>
      <dgm:t>
        <a:bodyPr/>
        <a:lstStyle/>
        <a:p>
          <a:r>
            <a:rPr lang="tr-TR" dirty="0" smtClean="0"/>
            <a:t>Araştırma</a:t>
          </a:r>
          <a:endParaRPr lang="tr-TR" dirty="0"/>
        </a:p>
      </dgm:t>
    </dgm:pt>
    <dgm:pt modelId="{7D7BE74F-3D2D-46CC-935D-1F35500D9758}" type="parTrans" cxnId="{EA15BE5A-4136-4556-8DD2-67E438DB37B6}">
      <dgm:prSet/>
      <dgm:spPr/>
      <dgm:t>
        <a:bodyPr/>
        <a:lstStyle/>
        <a:p>
          <a:endParaRPr lang="tr-TR"/>
        </a:p>
      </dgm:t>
    </dgm:pt>
    <dgm:pt modelId="{9F543E22-D21B-49F5-A682-FB604309B093}" type="sibTrans" cxnId="{EA15BE5A-4136-4556-8DD2-67E438DB37B6}">
      <dgm:prSet/>
      <dgm:spPr/>
      <dgm:t>
        <a:bodyPr/>
        <a:lstStyle/>
        <a:p>
          <a:endParaRPr lang="tr-TR"/>
        </a:p>
      </dgm:t>
    </dgm:pt>
    <dgm:pt modelId="{B5576491-B08C-4D22-816C-EB5195D6A261}">
      <dgm:prSet phldrT="[Metin]" custT="1"/>
      <dgm:spPr/>
      <dgm:t>
        <a:bodyPr/>
        <a:lstStyle/>
        <a:p>
          <a:pPr algn="l"/>
          <a:r>
            <a:rPr lang="tr-TR" sz="2400" dirty="0" smtClean="0">
              <a:solidFill>
                <a:schemeClr val="accent3">
                  <a:lumMod val="50000"/>
                </a:schemeClr>
              </a:solidFill>
            </a:rPr>
            <a:t>Satına alma servisinde piyasa fiyat araştırması ile görevli personel tarafından fiyat araştırması yapılması ve yaklaşık maliyet tespiti</a:t>
          </a:r>
          <a:endParaRPr lang="tr-TR" sz="2400" dirty="0">
            <a:solidFill>
              <a:schemeClr val="accent3">
                <a:lumMod val="50000"/>
              </a:schemeClr>
            </a:solidFill>
          </a:endParaRPr>
        </a:p>
      </dgm:t>
    </dgm:pt>
    <dgm:pt modelId="{B5513913-DE8A-400A-AB15-87A3E5F6F89D}" type="parTrans" cxnId="{872A08B6-E241-4789-8DDE-FB4454FBBC08}">
      <dgm:prSet/>
      <dgm:spPr/>
      <dgm:t>
        <a:bodyPr/>
        <a:lstStyle/>
        <a:p>
          <a:endParaRPr lang="tr-TR"/>
        </a:p>
      </dgm:t>
    </dgm:pt>
    <dgm:pt modelId="{E1B3E7EC-E1C2-4601-95A6-D7D3B2187B0D}" type="sibTrans" cxnId="{872A08B6-E241-4789-8DDE-FB4454FBBC08}">
      <dgm:prSet/>
      <dgm:spPr/>
      <dgm:t>
        <a:bodyPr/>
        <a:lstStyle/>
        <a:p>
          <a:endParaRPr lang="tr-TR"/>
        </a:p>
      </dgm:t>
    </dgm:pt>
    <dgm:pt modelId="{35964C85-C4D7-4A73-8BBA-A4368CEDBBF7}">
      <dgm:prSet phldrT="[Metin]"/>
      <dgm:spPr/>
      <dgm:t>
        <a:bodyPr/>
        <a:lstStyle/>
        <a:p>
          <a:r>
            <a:rPr lang="tr-TR" dirty="0" smtClean="0"/>
            <a:t>Onay</a:t>
          </a:r>
          <a:endParaRPr lang="tr-TR" dirty="0"/>
        </a:p>
      </dgm:t>
    </dgm:pt>
    <dgm:pt modelId="{F027BA7F-53E9-4990-92B3-A7CC05B76F86}" type="parTrans" cxnId="{175D1565-7363-4FB1-A1FA-0949E2091D6B}">
      <dgm:prSet/>
      <dgm:spPr/>
      <dgm:t>
        <a:bodyPr/>
        <a:lstStyle/>
        <a:p>
          <a:endParaRPr lang="tr-TR"/>
        </a:p>
      </dgm:t>
    </dgm:pt>
    <dgm:pt modelId="{B1155A2E-8B64-483F-859D-02C1D7D71EC1}" type="sibTrans" cxnId="{175D1565-7363-4FB1-A1FA-0949E2091D6B}">
      <dgm:prSet/>
      <dgm:spPr/>
      <dgm:t>
        <a:bodyPr/>
        <a:lstStyle/>
        <a:p>
          <a:endParaRPr lang="tr-TR"/>
        </a:p>
      </dgm:t>
    </dgm:pt>
    <dgm:pt modelId="{A5A20D20-4E74-4DB3-A5B6-E9E1C2791716}">
      <dgm:prSet phldrT="[Metin]" custT="1"/>
      <dgm:spPr/>
      <dgm:t>
        <a:bodyPr/>
        <a:lstStyle/>
        <a:p>
          <a:pPr algn="l"/>
          <a:r>
            <a:rPr lang="tr-TR" sz="2400" dirty="0" smtClean="0">
              <a:solidFill>
                <a:schemeClr val="accent3">
                  <a:lumMod val="50000"/>
                </a:schemeClr>
              </a:solidFill>
            </a:rPr>
            <a:t>Tespit edilen yaklaşık maliyete göre alım usulünün belirlenmesi</a:t>
          </a:r>
          <a:endParaRPr lang="tr-TR" sz="2400" dirty="0">
            <a:solidFill>
              <a:schemeClr val="accent3">
                <a:lumMod val="50000"/>
              </a:schemeClr>
            </a:solidFill>
          </a:endParaRPr>
        </a:p>
      </dgm:t>
    </dgm:pt>
    <dgm:pt modelId="{CADAD7E8-D5B3-491A-82CF-567B73C11F3F}" type="parTrans" cxnId="{4D4FA018-601C-488D-A1DA-E00C90174617}">
      <dgm:prSet/>
      <dgm:spPr/>
      <dgm:t>
        <a:bodyPr/>
        <a:lstStyle/>
        <a:p>
          <a:endParaRPr lang="tr-TR"/>
        </a:p>
      </dgm:t>
    </dgm:pt>
    <dgm:pt modelId="{F8459E9E-2B99-4211-ACE8-809BDC16B067}" type="sibTrans" cxnId="{4D4FA018-601C-488D-A1DA-E00C90174617}">
      <dgm:prSet/>
      <dgm:spPr/>
      <dgm:t>
        <a:bodyPr/>
        <a:lstStyle/>
        <a:p>
          <a:endParaRPr lang="tr-TR"/>
        </a:p>
      </dgm:t>
    </dgm:pt>
    <dgm:pt modelId="{748400A1-5F36-4FC4-9644-CF9EDC1625DD}">
      <dgm:prSet phldrT="[Metin]" custT="1"/>
      <dgm:spPr/>
      <dgm:t>
        <a:bodyPr/>
        <a:lstStyle/>
        <a:p>
          <a:pPr algn="l"/>
          <a:r>
            <a:rPr lang="tr-TR" sz="2400" dirty="0" smtClean="0">
              <a:solidFill>
                <a:schemeClr val="accent3">
                  <a:lumMod val="50000"/>
                </a:schemeClr>
              </a:solidFill>
            </a:rPr>
            <a:t>İhale Yetkilisi (Harcama yetkilisinin) onayına sunulması </a:t>
          </a:r>
          <a:endParaRPr lang="tr-TR" sz="2400" dirty="0">
            <a:solidFill>
              <a:schemeClr val="accent3">
                <a:lumMod val="50000"/>
              </a:schemeClr>
            </a:solidFill>
          </a:endParaRPr>
        </a:p>
      </dgm:t>
    </dgm:pt>
    <dgm:pt modelId="{38176B90-327B-4DCF-9BB3-B4A655840061}" type="parTrans" cxnId="{FDD188E4-9EC3-4F74-AB82-A70AF009453D}">
      <dgm:prSet/>
      <dgm:spPr/>
      <dgm:t>
        <a:bodyPr/>
        <a:lstStyle/>
        <a:p>
          <a:endParaRPr lang="tr-TR"/>
        </a:p>
      </dgm:t>
    </dgm:pt>
    <dgm:pt modelId="{FE7B3BAC-A4CF-419A-A138-9CC99079DF2D}" type="sibTrans" cxnId="{FDD188E4-9EC3-4F74-AB82-A70AF009453D}">
      <dgm:prSet/>
      <dgm:spPr/>
      <dgm:t>
        <a:bodyPr/>
        <a:lstStyle/>
        <a:p>
          <a:endParaRPr lang="tr-TR"/>
        </a:p>
      </dgm:t>
    </dgm:pt>
    <dgm:pt modelId="{8BD8563A-185E-4B7D-9040-B666EF94AC31}" type="pres">
      <dgm:prSet presAssocID="{028729EB-BDC2-4C71-BDF2-74EF0634C4FF}" presName="linearFlow" presStyleCnt="0">
        <dgm:presLayoutVars>
          <dgm:dir/>
          <dgm:animLvl val="lvl"/>
          <dgm:resizeHandles val="exact"/>
        </dgm:presLayoutVars>
      </dgm:prSet>
      <dgm:spPr/>
      <dgm:t>
        <a:bodyPr/>
        <a:lstStyle/>
        <a:p>
          <a:endParaRPr lang="tr-TR"/>
        </a:p>
      </dgm:t>
    </dgm:pt>
    <dgm:pt modelId="{7EF040CD-706A-474E-86AC-91337996C490}" type="pres">
      <dgm:prSet presAssocID="{85C09C47-15C9-45E6-80EB-87E910D7E263}" presName="composite" presStyleCnt="0"/>
      <dgm:spPr/>
    </dgm:pt>
    <dgm:pt modelId="{AD77D744-EF0F-4514-B8AE-DAA12C7F89D7}" type="pres">
      <dgm:prSet presAssocID="{85C09C47-15C9-45E6-80EB-87E910D7E263}" presName="parentText" presStyleLbl="alignNode1" presStyleIdx="0" presStyleCnt="3">
        <dgm:presLayoutVars>
          <dgm:chMax val="1"/>
          <dgm:bulletEnabled val="1"/>
        </dgm:presLayoutVars>
      </dgm:prSet>
      <dgm:spPr/>
      <dgm:t>
        <a:bodyPr/>
        <a:lstStyle/>
        <a:p>
          <a:endParaRPr lang="tr-TR"/>
        </a:p>
      </dgm:t>
    </dgm:pt>
    <dgm:pt modelId="{FCB20106-AFA2-4DF0-A546-8F0AD7ADC68D}" type="pres">
      <dgm:prSet presAssocID="{85C09C47-15C9-45E6-80EB-87E910D7E263}" presName="descendantText" presStyleLbl="alignAcc1" presStyleIdx="0" presStyleCnt="3">
        <dgm:presLayoutVars>
          <dgm:bulletEnabled val="1"/>
        </dgm:presLayoutVars>
      </dgm:prSet>
      <dgm:spPr/>
      <dgm:t>
        <a:bodyPr/>
        <a:lstStyle/>
        <a:p>
          <a:endParaRPr lang="tr-TR"/>
        </a:p>
      </dgm:t>
    </dgm:pt>
    <dgm:pt modelId="{66525AED-318D-47D4-88C8-3A10DE2C0276}" type="pres">
      <dgm:prSet presAssocID="{D28145DD-2B60-43CA-A741-490F61A0747F}" presName="sp" presStyleCnt="0"/>
      <dgm:spPr/>
    </dgm:pt>
    <dgm:pt modelId="{5340DCAC-816A-414F-9BF6-9B1B561A4EAF}" type="pres">
      <dgm:prSet presAssocID="{F0ABD483-CF8F-422D-BE8F-31B1E7F17D2C}" presName="composite" presStyleCnt="0"/>
      <dgm:spPr/>
    </dgm:pt>
    <dgm:pt modelId="{4BABBEF2-CE98-4898-8A0B-A58B5CE7502E}" type="pres">
      <dgm:prSet presAssocID="{F0ABD483-CF8F-422D-BE8F-31B1E7F17D2C}" presName="parentText" presStyleLbl="alignNode1" presStyleIdx="1" presStyleCnt="3">
        <dgm:presLayoutVars>
          <dgm:chMax val="1"/>
          <dgm:bulletEnabled val="1"/>
        </dgm:presLayoutVars>
      </dgm:prSet>
      <dgm:spPr/>
      <dgm:t>
        <a:bodyPr/>
        <a:lstStyle/>
        <a:p>
          <a:endParaRPr lang="tr-TR"/>
        </a:p>
      </dgm:t>
    </dgm:pt>
    <dgm:pt modelId="{5196EEB9-15A4-42C2-88FD-B42C1C4D41A4}" type="pres">
      <dgm:prSet presAssocID="{F0ABD483-CF8F-422D-BE8F-31B1E7F17D2C}" presName="descendantText" presStyleLbl="alignAcc1" presStyleIdx="1" presStyleCnt="3">
        <dgm:presLayoutVars>
          <dgm:bulletEnabled val="1"/>
        </dgm:presLayoutVars>
      </dgm:prSet>
      <dgm:spPr/>
      <dgm:t>
        <a:bodyPr/>
        <a:lstStyle/>
        <a:p>
          <a:endParaRPr lang="tr-TR"/>
        </a:p>
      </dgm:t>
    </dgm:pt>
    <dgm:pt modelId="{79818C52-F8B2-478B-AA06-5CA7E6F328CE}" type="pres">
      <dgm:prSet presAssocID="{9F543E22-D21B-49F5-A682-FB604309B093}" presName="sp" presStyleCnt="0"/>
      <dgm:spPr/>
    </dgm:pt>
    <dgm:pt modelId="{9C905F5E-9592-450B-9975-673F33BE7578}" type="pres">
      <dgm:prSet presAssocID="{35964C85-C4D7-4A73-8BBA-A4368CEDBBF7}" presName="composite" presStyleCnt="0"/>
      <dgm:spPr/>
    </dgm:pt>
    <dgm:pt modelId="{C2A73A73-9317-4474-A338-529040761A37}" type="pres">
      <dgm:prSet presAssocID="{35964C85-C4D7-4A73-8BBA-A4368CEDBBF7}" presName="parentText" presStyleLbl="alignNode1" presStyleIdx="2" presStyleCnt="3" custLinFactNeighborY="-5355">
        <dgm:presLayoutVars>
          <dgm:chMax val="1"/>
          <dgm:bulletEnabled val="1"/>
        </dgm:presLayoutVars>
      </dgm:prSet>
      <dgm:spPr/>
      <dgm:t>
        <a:bodyPr/>
        <a:lstStyle/>
        <a:p>
          <a:endParaRPr lang="tr-TR"/>
        </a:p>
      </dgm:t>
    </dgm:pt>
    <dgm:pt modelId="{45DAFBDA-8D38-4E92-BE19-3930530FD7FC}" type="pres">
      <dgm:prSet presAssocID="{35964C85-C4D7-4A73-8BBA-A4368CEDBBF7}" presName="descendantText" presStyleLbl="alignAcc1" presStyleIdx="2" presStyleCnt="3" custScaleY="108390" custLinFactNeighborY="-4179">
        <dgm:presLayoutVars>
          <dgm:bulletEnabled val="1"/>
        </dgm:presLayoutVars>
      </dgm:prSet>
      <dgm:spPr/>
      <dgm:t>
        <a:bodyPr/>
        <a:lstStyle/>
        <a:p>
          <a:endParaRPr lang="tr-TR"/>
        </a:p>
      </dgm:t>
    </dgm:pt>
  </dgm:ptLst>
  <dgm:cxnLst>
    <dgm:cxn modelId="{F28B0DCA-8496-432D-B1AD-A97434A67CBC}" type="presOf" srcId="{028729EB-BDC2-4C71-BDF2-74EF0634C4FF}" destId="{8BD8563A-185E-4B7D-9040-B666EF94AC31}" srcOrd="0" destOrd="0" presId="urn:microsoft.com/office/officeart/2005/8/layout/chevron2"/>
    <dgm:cxn modelId="{BF079DB7-D66B-47CA-B4DF-3073B86BC7D3}" type="presOf" srcId="{B5576491-B08C-4D22-816C-EB5195D6A261}" destId="{5196EEB9-15A4-42C2-88FD-B42C1C4D41A4}" srcOrd="0" destOrd="0" presId="urn:microsoft.com/office/officeart/2005/8/layout/chevron2"/>
    <dgm:cxn modelId="{DB88180E-5E60-45B8-8976-253EA2320A4E}" type="presOf" srcId="{A10073EC-CB75-48CD-B7E0-1F1D1AB776CD}" destId="{FCB20106-AFA2-4DF0-A546-8F0AD7ADC68D}" srcOrd="0" destOrd="1" presId="urn:microsoft.com/office/officeart/2005/8/layout/chevron2"/>
    <dgm:cxn modelId="{4D4FA018-601C-488D-A1DA-E00C90174617}" srcId="{35964C85-C4D7-4A73-8BBA-A4368CEDBBF7}" destId="{A5A20D20-4E74-4DB3-A5B6-E9E1C2791716}" srcOrd="0" destOrd="0" parTransId="{CADAD7E8-D5B3-491A-82CF-567B73C11F3F}" sibTransId="{F8459E9E-2B99-4211-ACE8-809BDC16B067}"/>
    <dgm:cxn modelId="{FDD188E4-9EC3-4F74-AB82-A70AF009453D}" srcId="{35964C85-C4D7-4A73-8BBA-A4368CEDBBF7}" destId="{748400A1-5F36-4FC4-9644-CF9EDC1625DD}" srcOrd="1" destOrd="0" parTransId="{38176B90-327B-4DCF-9BB3-B4A655840061}" sibTransId="{FE7B3BAC-A4CF-419A-A138-9CC99079DF2D}"/>
    <dgm:cxn modelId="{22B33922-00BF-4E75-B88F-627A07112FA0}" type="presOf" srcId="{85C09C47-15C9-45E6-80EB-87E910D7E263}" destId="{AD77D744-EF0F-4514-B8AE-DAA12C7F89D7}" srcOrd="0" destOrd="0" presId="urn:microsoft.com/office/officeart/2005/8/layout/chevron2"/>
    <dgm:cxn modelId="{3A5F528C-1975-4356-A8AC-35AA21921BDF}" srcId="{85C09C47-15C9-45E6-80EB-87E910D7E263}" destId="{A10073EC-CB75-48CD-B7E0-1F1D1AB776CD}" srcOrd="1" destOrd="0" parTransId="{FE35564A-C072-4620-80CA-D4FD4E5AC398}" sibTransId="{24F3E56E-C71A-435B-92E0-CD5CB823ABCF}"/>
    <dgm:cxn modelId="{486C53CF-733A-4294-AE2A-15CF3B4631BF}" srcId="{85C09C47-15C9-45E6-80EB-87E910D7E263}" destId="{042E9926-72B4-4D1F-8C16-6B1B2FB8F4FB}" srcOrd="0" destOrd="0" parTransId="{EEC8CB65-EA41-4688-A4C8-EAC69EFDBECA}" sibTransId="{CE3A4E62-EB54-42FD-B0C5-9B971A75FFCC}"/>
    <dgm:cxn modelId="{872A08B6-E241-4789-8DDE-FB4454FBBC08}" srcId="{F0ABD483-CF8F-422D-BE8F-31B1E7F17D2C}" destId="{B5576491-B08C-4D22-816C-EB5195D6A261}" srcOrd="0" destOrd="0" parTransId="{B5513913-DE8A-400A-AB15-87A3E5F6F89D}" sibTransId="{E1B3E7EC-E1C2-4601-95A6-D7D3B2187B0D}"/>
    <dgm:cxn modelId="{3526F0DD-2525-45F1-B066-9B4BDDA2F4C4}" type="presOf" srcId="{35964C85-C4D7-4A73-8BBA-A4368CEDBBF7}" destId="{C2A73A73-9317-4474-A338-529040761A37}" srcOrd="0" destOrd="0" presId="urn:microsoft.com/office/officeart/2005/8/layout/chevron2"/>
    <dgm:cxn modelId="{EA15BE5A-4136-4556-8DD2-67E438DB37B6}" srcId="{028729EB-BDC2-4C71-BDF2-74EF0634C4FF}" destId="{F0ABD483-CF8F-422D-BE8F-31B1E7F17D2C}" srcOrd="1" destOrd="0" parTransId="{7D7BE74F-3D2D-46CC-935D-1F35500D9758}" sibTransId="{9F543E22-D21B-49F5-A682-FB604309B093}"/>
    <dgm:cxn modelId="{175D1565-7363-4FB1-A1FA-0949E2091D6B}" srcId="{028729EB-BDC2-4C71-BDF2-74EF0634C4FF}" destId="{35964C85-C4D7-4A73-8BBA-A4368CEDBBF7}" srcOrd="2" destOrd="0" parTransId="{F027BA7F-53E9-4990-92B3-A7CC05B76F86}" sibTransId="{B1155A2E-8B64-483F-859D-02C1D7D71EC1}"/>
    <dgm:cxn modelId="{5052A824-4EBA-483C-8A72-1FF80682EECD}" type="presOf" srcId="{A5A20D20-4E74-4DB3-A5B6-E9E1C2791716}" destId="{45DAFBDA-8D38-4E92-BE19-3930530FD7FC}" srcOrd="0" destOrd="0" presId="urn:microsoft.com/office/officeart/2005/8/layout/chevron2"/>
    <dgm:cxn modelId="{4B97E2B4-3ED8-41AD-B37A-8C54E969BDA6}" srcId="{028729EB-BDC2-4C71-BDF2-74EF0634C4FF}" destId="{85C09C47-15C9-45E6-80EB-87E910D7E263}" srcOrd="0" destOrd="0" parTransId="{640880BF-3DB2-4FDD-B9D7-0B3DDD284A27}" sibTransId="{D28145DD-2B60-43CA-A741-490F61A0747F}"/>
    <dgm:cxn modelId="{2FA85426-E141-4260-99B2-747279C6EFBB}" type="presOf" srcId="{042E9926-72B4-4D1F-8C16-6B1B2FB8F4FB}" destId="{FCB20106-AFA2-4DF0-A546-8F0AD7ADC68D}" srcOrd="0" destOrd="0" presId="urn:microsoft.com/office/officeart/2005/8/layout/chevron2"/>
    <dgm:cxn modelId="{FC421418-4DFA-4F02-9B00-18BEF9068DCA}" type="presOf" srcId="{F0ABD483-CF8F-422D-BE8F-31B1E7F17D2C}" destId="{4BABBEF2-CE98-4898-8A0B-A58B5CE7502E}" srcOrd="0" destOrd="0" presId="urn:microsoft.com/office/officeart/2005/8/layout/chevron2"/>
    <dgm:cxn modelId="{5776AE09-E67F-44BC-86E4-F4AB10919F1F}" type="presOf" srcId="{748400A1-5F36-4FC4-9644-CF9EDC1625DD}" destId="{45DAFBDA-8D38-4E92-BE19-3930530FD7FC}" srcOrd="0" destOrd="1" presId="urn:microsoft.com/office/officeart/2005/8/layout/chevron2"/>
    <dgm:cxn modelId="{BE6CDEC8-5E73-4FE8-93DB-8198EFEB535E}" type="presParOf" srcId="{8BD8563A-185E-4B7D-9040-B666EF94AC31}" destId="{7EF040CD-706A-474E-86AC-91337996C490}" srcOrd="0" destOrd="0" presId="urn:microsoft.com/office/officeart/2005/8/layout/chevron2"/>
    <dgm:cxn modelId="{FCD67565-C853-41D9-8974-4B69A8504641}" type="presParOf" srcId="{7EF040CD-706A-474E-86AC-91337996C490}" destId="{AD77D744-EF0F-4514-B8AE-DAA12C7F89D7}" srcOrd="0" destOrd="0" presId="urn:microsoft.com/office/officeart/2005/8/layout/chevron2"/>
    <dgm:cxn modelId="{22E609B4-B96A-430C-A750-959C6025CD38}" type="presParOf" srcId="{7EF040CD-706A-474E-86AC-91337996C490}" destId="{FCB20106-AFA2-4DF0-A546-8F0AD7ADC68D}" srcOrd="1" destOrd="0" presId="urn:microsoft.com/office/officeart/2005/8/layout/chevron2"/>
    <dgm:cxn modelId="{9A6F12F6-A743-41B8-A88E-6B1CBFEB9A4B}" type="presParOf" srcId="{8BD8563A-185E-4B7D-9040-B666EF94AC31}" destId="{66525AED-318D-47D4-88C8-3A10DE2C0276}" srcOrd="1" destOrd="0" presId="urn:microsoft.com/office/officeart/2005/8/layout/chevron2"/>
    <dgm:cxn modelId="{1E3EDBE2-7CA5-456C-9F0C-93A3E395E1D0}" type="presParOf" srcId="{8BD8563A-185E-4B7D-9040-B666EF94AC31}" destId="{5340DCAC-816A-414F-9BF6-9B1B561A4EAF}" srcOrd="2" destOrd="0" presId="urn:microsoft.com/office/officeart/2005/8/layout/chevron2"/>
    <dgm:cxn modelId="{037661D3-AE3E-4B9F-8E0F-7AEF029B2490}" type="presParOf" srcId="{5340DCAC-816A-414F-9BF6-9B1B561A4EAF}" destId="{4BABBEF2-CE98-4898-8A0B-A58B5CE7502E}" srcOrd="0" destOrd="0" presId="urn:microsoft.com/office/officeart/2005/8/layout/chevron2"/>
    <dgm:cxn modelId="{E247FD26-F77C-4250-98B3-11FF499FAA5B}" type="presParOf" srcId="{5340DCAC-816A-414F-9BF6-9B1B561A4EAF}" destId="{5196EEB9-15A4-42C2-88FD-B42C1C4D41A4}" srcOrd="1" destOrd="0" presId="urn:microsoft.com/office/officeart/2005/8/layout/chevron2"/>
    <dgm:cxn modelId="{B6A5AC11-9F38-400E-A2DB-899695BB6545}" type="presParOf" srcId="{8BD8563A-185E-4B7D-9040-B666EF94AC31}" destId="{79818C52-F8B2-478B-AA06-5CA7E6F328CE}" srcOrd="3" destOrd="0" presId="urn:microsoft.com/office/officeart/2005/8/layout/chevron2"/>
    <dgm:cxn modelId="{A9FF03C5-D77E-4EB9-913F-D1C7A120C7C2}" type="presParOf" srcId="{8BD8563A-185E-4B7D-9040-B666EF94AC31}" destId="{9C905F5E-9592-450B-9975-673F33BE7578}" srcOrd="4" destOrd="0" presId="urn:microsoft.com/office/officeart/2005/8/layout/chevron2"/>
    <dgm:cxn modelId="{309E015D-6EEE-47C5-B70B-5420689AE467}" type="presParOf" srcId="{9C905F5E-9592-450B-9975-673F33BE7578}" destId="{C2A73A73-9317-4474-A338-529040761A37}" srcOrd="0" destOrd="0" presId="urn:microsoft.com/office/officeart/2005/8/layout/chevron2"/>
    <dgm:cxn modelId="{0A15B7B6-8F0A-4BC1-AAA4-72798A50EA32}" type="presParOf" srcId="{9C905F5E-9592-450B-9975-673F33BE7578}" destId="{45DAFBDA-8D38-4E92-BE19-3930530FD7F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7D744-EF0F-4514-B8AE-DAA12C7F89D7}">
      <dsp:nvSpPr>
        <dsp:cNvPr id="0" name=""/>
        <dsp:cNvSpPr/>
      </dsp:nvSpPr>
      <dsp:spPr>
        <a:xfrm rot="5400000">
          <a:off x="-220692" y="220716"/>
          <a:ext cx="1471282" cy="1029898"/>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İhtiyaç</a:t>
          </a:r>
          <a:endParaRPr lang="tr-TR" sz="1900" kern="1200" dirty="0"/>
        </a:p>
      </dsp:txBody>
      <dsp:txXfrm rot="-5400000">
        <a:off x="0" y="514973"/>
        <a:ext cx="1029898" cy="441384"/>
      </dsp:txXfrm>
    </dsp:sp>
    <dsp:sp modelId="{FCB20106-AFA2-4DF0-A546-8F0AD7ADC68D}">
      <dsp:nvSpPr>
        <dsp:cNvPr id="0" name=""/>
        <dsp:cNvSpPr/>
      </dsp:nvSpPr>
      <dsp:spPr>
        <a:xfrm rot="5400000">
          <a:off x="5630519" y="-4600597"/>
          <a:ext cx="956333" cy="10157576"/>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tr-TR" sz="2200" kern="1200" dirty="0" smtClean="0">
              <a:solidFill>
                <a:schemeClr val="accent3">
                  <a:lumMod val="50000"/>
                </a:schemeClr>
              </a:solidFill>
            </a:rPr>
            <a:t>Mal, hizmet veya yapım işine ilişkin ihtiyacın belirlenmesi </a:t>
          </a:r>
          <a:r>
            <a:rPr lang="tr-TR" sz="2000" i="1" kern="1200" dirty="0" smtClean="0">
              <a:solidFill>
                <a:schemeClr val="accent3">
                  <a:lumMod val="50000"/>
                </a:schemeClr>
              </a:solidFill>
            </a:rPr>
            <a:t>(Teknik şartnameleri hazırlanarak)</a:t>
          </a:r>
          <a:endParaRPr lang="tr-TR" sz="2000" i="1" kern="1200" dirty="0">
            <a:solidFill>
              <a:schemeClr val="accent3">
                <a:lumMod val="50000"/>
              </a:schemeClr>
            </a:solidFill>
          </a:endParaRPr>
        </a:p>
        <a:p>
          <a:pPr marL="228600" lvl="1" indent="-228600" algn="l" defTabSz="977900">
            <a:lnSpc>
              <a:spcPct val="90000"/>
            </a:lnSpc>
            <a:spcBef>
              <a:spcPct val="0"/>
            </a:spcBef>
            <a:spcAft>
              <a:spcPct val="15000"/>
            </a:spcAft>
            <a:buChar char="••"/>
          </a:pPr>
          <a:r>
            <a:rPr lang="tr-TR" sz="2200" kern="1200" dirty="0" smtClean="0">
              <a:solidFill>
                <a:schemeClr val="accent3">
                  <a:lumMod val="50000"/>
                </a:schemeClr>
              </a:solidFill>
            </a:rPr>
            <a:t>Harcama birimi satın alma servisine talebin gelmesi</a:t>
          </a:r>
          <a:endParaRPr lang="tr-TR" sz="2200" kern="1200" dirty="0">
            <a:solidFill>
              <a:schemeClr val="accent3">
                <a:lumMod val="50000"/>
              </a:schemeClr>
            </a:solidFill>
          </a:endParaRPr>
        </a:p>
      </dsp:txBody>
      <dsp:txXfrm rot="-5400000">
        <a:off x="1029898" y="46708"/>
        <a:ext cx="10110892" cy="862965"/>
      </dsp:txXfrm>
    </dsp:sp>
    <dsp:sp modelId="{4BABBEF2-CE98-4898-8A0B-A58B5CE7502E}">
      <dsp:nvSpPr>
        <dsp:cNvPr id="0" name=""/>
        <dsp:cNvSpPr/>
      </dsp:nvSpPr>
      <dsp:spPr>
        <a:xfrm rot="5400000">
          <a:off x="-220692" y="1498181"/>
          <a:ext cx="1471282" cy="1029898"/>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Araştırma</a:t>
          </a:r>
          <a:endParaRPr lang="tr-TR" sz="1900" kern="1200" dirty="0"/>
        </a:p>
      </dsp:txBody>
      <dsp:txXfrm rot="-5400000">
        <a:off x="0" y="1792438"/>
        <a:ext cx="1029898" cy="441384"/>
      </dsp:txXfrm>
    </dsp:sp>
    <dsp:sp modelId="{5196EEB9-15A4-42C2-88FD-B42C1C4D41A4}">
      <dsp:nvSpPr>
        <dsp:cNvPr id="0" name=""/>
        <dsp:cNvSpPr/>
      </dsp:nvSpPr>
      <dsp:spPr>
        <a:xfrm rot="5400000">
          <a:off x="5630519" y="-3323132"/>
          <a:ext cx="956333" cy="10157576"/>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kern="1200" dirty="0" smtClean="0">
              <a:solidFill>
                <a:schemeClr val="accent3">
                  <a:lumMod val="50000"/>
                </a:schemeClr>
              </a:solidFill>
            </a:rPr>
            <a:t>Satına alma servisinde piyasa fiyat araştırması ile görevli personel tarafından fiyat araştırması yapılması ve yaklaşık maliyet tespiti</a:t>
          </a:r>
          <a:endParaRPr lang="tr-TR" sz="2400" kern="1200" dirty="0">
            <a:solidFill>
              <a:schemeClr val="accent3">
                <a:lumMod val="50000"/>
              </a:schemeClr>
            </a:solidFill>
          </a:endParaRPr>
        </a:p>
      </dsp:txBody>
      <dsp:txXfrm rot="-5400000">
        <a:off x="1029898" y="1324173"/>
        <a:ext cx="10110892" cy="862965"/>
      </dsp:txXfrm>
    </dsp:sp>
    <dsp:sp modelId="{C2A73A73-9317-4474-A338-529040761A37}">
      <dsp:nvSpPr>
        <dsp:cNvPr id="0" name=""/>
        <dsp:cNvSpPr/>
      </dsp:nvSpPr>
      <dsp:spPr>
        <a:xfrm rot="5400000">
          <a:off x="-220692" y="2736978"/>
          <a:ext cx="1471282" cy="1029898"/>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Onay</a:t>
          </a:r>
          <a:endParaRPr lang="tr-TR" sz="1900" kern="1200" dirty="0"/>
        </a:p>
      </dsp:txBody>
      <dsp:txXfrm rot="-5400000">
        <a:off x="0" y="3031235"/>
        <a:ext cx="1029898" cy="441384"/>
      </dsp:txXfrm>
    </dsp:sp>
    <dsp:sp modelId="{45DAFBDA-8D38-4E92-BE19-3930530FD7FC}">
      <dsp:nvSpPr>
        <dsp:cNvPr id="0" name=""/>
        <dsp:cNvSpPr/>
      </dsp:nvSpPr>
      <dsp:spPr>
        <a:xfrm rot="5400000">
          <a:off x="5590401" y="-2045513"/>
          <a:ext cx="1036570" cy="10157576"/>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kern="1200" dirty="0" smtClean="0">
              <a:solidFill>
                <a:schemeClr val="accent3">
                  <a:lumMod val="50000"/>
                </a:schemeClr>
              </a:solidFill>
            </a:rPr>
            <a:t>Tespit edilen yaklaşık maliyete göre alım usulünün belirlenmesi</a:t>
          </a:r>
          <a:endParaRPr lang="tr-TR" sz="2400" kern="1200" dirty="0">
            <a:solidFill>
              <a:schemeClr val="accent3">
                <a:lumMod val="50000"/>
              </a:schemeClr>
            </a:solidFill>
          </a:endParaRPr>
        </a:p>
        <a:p>
          <a:pPr marL="228600" lvl="1" indent="-228600" algn="l" defTabSz="1066800">
            <a:lnSpc>
              <a:spcPct val="90000"/>
            </a:lnSpc>
            <a:spcBef>
              <a:spcPct val="0"/>
            </a:spcBef>
            <a:spcAft>
              <a:spcPct val="15000"/>
            </a:spcAft>
            <a:buChar char="••"/>
          </a:pPr>
          <a:r>
            <a:rPr lang="tr-TR" sz="2400" kern="1200" dirty="0" smtClean="0">
              <a:solidFill>
                <a:schemeClr val="accent3">
                  <a:lumMod val="50000"/>
                </a:schemeClr>
              </a:solidFill>
            </a:rPr>
            <a:t>İhale Yetkilisi (Harcama yetkilisinin) onayına sunulması </a:t>
          </a:r>
          <a:endParaRPr lang="tr-TR" sz="2400" kern="1200" dirty="0">
            <a:solidFill>
              <a:schemeClr val="accent3">
                <a:lumMod val="50000"/>
              </a:schemeClr>
            </a:solidFill>
          </a:endParaRPr>
        </a:p>
      </dsp:txBody>
      <dsp:txXfrm rot="-5400000">
        <a:off x="1029899" y="2565590"/>
        <a:ext cx="10106975" cy="9353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03689B9C-E3E9-443E-B9D8-B399504FECF5}" type="datetimeFigureOut">
              <a:rPr lang="tr-TR" smtClean="0"/>
              <a:t>15.03.2019</a:t>
            </a:fld>
            <a:endParaRPr lang="tr-TR"/>
          </a:p>
        </p:txBody>
      </p:sp>
      <p:sp>
        <p:nvSpPr>
          <p:cNvPr id="4" name="Altbilgi Yer Tutucusu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C3AAE706-67EA-4844-BDF9-02E42C0752FD}" type="slidenum">
              <a:rPr lang="tr-TR" smtClean="0"/>
              <a:t>‹#›</a:t>
            </a:fld>
            <a:endParaRPr lang="tr-TR"/>
          </a:p>
        </p:txBody>
      </p:sp>
    </p:spTree>
    <p:extLst>
      <p:ext uri="{BB962C8B-B14F-4D97-AF65-F5344CB8AC3E}">
        <p14:creationId xmlns:p14="http://schemas.microsoft.com/office/powerpoint/2010/main" val="3915023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910D5EC-2CC0-46C8-A9FD-46E83247A222}" type="datetimeFigureOut">
              <a:rPr lang="tr-TR" smtClean="0"/>
              <a:t>15.03.2019</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1C20A5C-A197-4FCF-BE7A-4FFCDB585823}" type="slidenum">
              <a:rPr lang="tr-TR" smtClean="0"/>
              <a:t>‹#›</a:t>
            </a:fld>
            <a:endParaRPr lang="tr-TR"/>
          </a:p>
        </p:txBody>
      </p:sp>
    </p:spTree>
    <p:extLst>
      <p:ext uri="{BB962C8B-B14F-4D97-AF65-F5344CB8AC3E}">
        <p14:creationId xmlns:p14="http://schemas.microsoft.com/office/powerpoint/2010/main" val="216106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fontScale="85000" lnSpcReduction="20000"/>
          </a:bodyPr>
          <a:lstStyle/>
          <a:p>
            <a:pPr eaLnBrk="1" hangingPunct="1">
              <a:defRPr/>
            </a:pPr>
            <a:endParaRPr lang="tr-TR" b="1" dirty="0" smtClean="0"/>
          </a:p>
          <a:p>
            <a:pPr algn="just" eaLnBrk="1" hangingPunct="1">
              <a:lnSpc>
                <a:spcPct val="80000"/>
              </a:lnSpc>
              <a:defRPr/>
            </a:pPr>
            <a:r>
              <a:rPr lang="tr-TR" sz="2800" dirty="0"/>
              <a:t>Kanun 2. md: Merkezi yönetim kapsamındaki kamu idareleri, özel idareler ve belediyeler ile bunlara bağlı; döner sermayeli kuruluşlar, birlikler, tüzel kişiler.</a:t>
            </a:r>
          </a:p>
          <a:p>
            <a:pPr lvl="4" algn="just" eaLnBrk="1" hangingPunct="1">
              <a:lnSpc>
                <a:spcPct val="80000"/>
              </a:lnSpc>
              <a:defRPr/>
            </a:pPr>
            <a:endParaRPr lang="tr-TR" sz="1600" dirty="0"/>
          </a:p>
          <a:p>
            <a:pPr algn="just" eaLnBrk="1" hangingPunct="1">
              <a:lnSpc>
                <a:spcPct val="80000"/>
              </a:lnSpc>
              <a:defRPr/>
            </a:pPr>
            <a:r>
              <a:rPr lang="tr-TR" sz="2800" dirty="0"/>
              <a:t>Kamu iktisadi teşebbüsleri. </a:t>
            </a:r>
          </a:p>
          <a:p>
            <a:pPr lvl="4" algn="just" eaLnBrk="1" hangingPunct="1">
              <a:lnSpc>
                <a:spcPct val="80000"/>
              </a:lnSpc>
              <a:defRPr/>
            </a:pPr>
            <a:endParaRPr lang="tr-TR" sz="1600" dirty="0"/>
          </a:p>
          <a:p>
            <a:pPr algn="just" eaLnBrk="1" hangingPunct="1">
              <a:lnSpc>
                <a:spcPct val="80000"/>
              </a:lnSpc>
              <a:defRPr/>
            </a:pPr>
            <a:r>
              <a:rPr lang="tr-TR" sz="2800" dirty="0"/>
              <a:t>Sosyal güvenlik kuruluşları, fonlar, özel kanunlarla kurulmuş ve kendilerine kamu görevi verilmiş tüzel kişiliğe sahip kuruluşlar ile bağımsız bütçeli kuruluşlar.</a:t>
            </a:r>
          </a:p>
          <a:p>
            <a:pPr lvl="4" algn="just" eaLnBrk="1" hangingPunct="1">
              <a:lnSpc>
                <a:spcPct val="80000"/>
              </a:lnSpc>
              <a:defRPr/>
            </a:pPr>
            <a:endParaRPr lang="tr-TR" sz="1600" dirty="0"/>
          </a:p>
          <a:p>
            <a:pPr algn="just" eaLnBrk="1" hangingPunct="1">
              <a:lnSpc>
                <a:spcPct val="80000"/>
              </a:lnSpc>
              <a:defRPr/>
            </a:pPr>
            <a:r>
              <a:rPr lang="tr-TR" sz="2800" dirty="0"/>
              <a:t>Yukarıda sayılanların doğrudan veya dolaylı olarak birlikte ya da ayrı ayrı sermayesinin yarısından fazlasına sahip bulundukları her çeşit kuruluş, müessese, birlik, işletme ve şirketler.</a:t>
            </a:r>
          </a:p>
          <a:p>
            <a:pPr eaLnBrk="1" hangingPunct="1">
              <a:defRPr/>
            </a:pPr>
            <a:endParaRPr lang="tr-TR" b="1" dirty="0" smtClean="0"/>
          </a:p>
        </p:txBody>
      </p:sp>
      <p:sp>
        <p:nvSpPr>
          <p:cNvPr id="1392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9A73E-3BD9-4FAC-879B-5DDF3749BEEF}" type="slidenum">
              <a:rPr lang="tr-TR" smtClean="0"/>
              <a:pPr/>
              <a:t>6</a:t>
            </a:fld>
            <a:endParaRPr lang="tr-TR" smtClean="0"/>
          </a:p>
        </p:txBody>
      </p:sp>
    </p:spTree>
    <p:extLst>
      <p:ext uri="{BB962C8B-B14F-4D97-AF65-F5344CB8AC3E}">
        <p14:creationId xmlns:p14="http://schemas.microsoft.com/office/powerpoint/2010/main" val="173615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fontScale="85000" lnSpcReduction="20000"/>
          </a:bodyPr>
          <a:lstStyle/>
          <a:p>
            <a:pPr eaLnBrk="1" hangingPunct="1">
              <a:defRPr/>
            </a:pPr>
            <a:endParaRPr lang="tr-TR" b="1" dirty="0" smtClean="0"/>
          </a:p>
          <a:p>
            <a:pPr algn="just" eaLnBrk="1" hangingPunct="1">
              <a:lnSpc>
                <a:spcPct val="80000"/>
              </a:lnSpc>
              <a:defRPr/>
            </a:pPr>
            <a:r>
              <a:rPr lang="tr-TR" sz="2800" dirty="0"/>
              <a:t>Kanun 2. md: Merkezi yönetim kapsamındaki kamu idareleri, özel idareler ve belediyeler ile bunlara bağlı; döner sermayeli kuruluşlar, birlikler, tüzel kişiler.</a:t>
            </a:r>
          </a:p>
          <a:p>
            <a:pPr lvl="4" algn="just" eaLnBrk="1" hangingPunct="1">
              <a:lnSpc>
                <a:spcPct val="80000"/>
              </a:lnSpc>
              <a:defRPr/>
            </a:pPr>
            <a:endParaRPr lang="tr-TR" sz="1600" dirty="0"/>
          </a:p>
          <a:p>
            <a:pPr algn="just" eaLnBrk="1" hangingPunct="1">
              <a:lnSpc>
                <a:spcPct val="80000"/>
              </a:lnSpc>
              <a:defRPr/>
            </a:pPr>
            <a:r>
              <a:rPr lang="tr-TR" sz="2800" dirty="0"/>
              <a:t>Kamu iktisadi teşebbüsleri. </a:t>
            </a:r>
          </a:p>
          <a:p>
            <a:pPr lvl="4" algn="just" eaLnBrk="1" hangingPunct="1">
              <a:lnSpc>
                <a:spcPct val="80000"/>
              </a:lnSpc>
              <a:defRPr/>
            </a:pPr>
            <a:endParaRPr lang="tr-TR" sz="1600" dirty="0"/>
          </a:p>
          <a:p>
            <a:pPr algn="just" eaLnBrk="1" hangingPunct="1">
              <a:lnSpc>
                <a:spcPct val="80000"/>
              </a:lnSpc>
              <a:defRPr/>
            </a:pPr>
            <a:r>
              <a:rPr lang="tr-TR" sz="2800" dirty="0"/>
              <a:t>Sosyal güvenlik kuruluşları, fonlar, özel kanunlarla kurulmuş ve kendilerine kamu görevi verilmiş tüzel kişiliğe sahip kuruluşlar ile bağımsız bütçeli kuruluşlar.</a:t>
            </a:r>
          </a:p>
          <a:p>
            <a:pPr lvl="4" algn="just" eaLnBrk="1" hangingPunct="1">
              <a:lnSpc>
                <a:spcPct val="80000"/>
              </a:lnSpc>
              <a:defRPr/>
            </a:pPr>
            <a:endParaRPr lang="tr-TR" sz="1600" dirty="0"/>
          </a:p>
          <a:p>
            <a:pPr algn="just" eaLnBrk="1" hangingPunct="1">
              <a:lnSpc>
                <a:spcPct val="80000"/>
              </a:lnSpc>
              <a:defRPr/>
            </a:pPr>
            <a:r>
              <a:rPr lang="tr-TR" sz="2800" dirty="0"/>
              <a:t>Yukarıda sayılanların doğrudan veya dolaylı olarak birlikte ya da ayrı ayrı sermayesinin yarısından fazlasına sahip bulundukları her çeşit kuruluş, müessese, birlik, işletme ve şirketler.</a:t>
            </a:r>
          </a:p>
          <a:p>
            <a:pPr eaLnBrk="1" hangingPunct="1">
              <a:defRPr/>
            </a:pPr>
            <a:endParaRPr lang="tr-TR" b="1" dirty="0" smtClean="0"/>
          </a:p>
        </p:txBody>
      </p:sp>
      <p:sp>
        <p:nvSpPr>
          <p:cNvPr id="1392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9A73E-3BD9-4FAC-879B-5DDF3749BEEF}" type="slidenum">
              <a:rPr lang="tr-TR" smtClean="0"/>
              <a:pPr/>
              <a:t>8</a:t>
            </a:fld>
            <a:endParaRPr lang="tr-TR" smtClean="0"/>
          </a:p>
        </p:txBody>
      </p:sp>
    </p:spTree>
    <p:extLst>
      <p:ext uri="{BB962C8B-B14F-4D97-AF65-F5344CB8AC3E}">
        <p14:creationId xmlns:p14="http://schemas.microsoft.com/office/powerpoint/2010/main" val="206406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fontScale="85000" lnSpcReduction="20000"/>
          </a:bodyPr>
          <a:lstStyle/>
          <a:p>
            <a:pPr eaLnBrk="1" hangingPunct="1">
              <a:defRPr/>
            </a:pPr>
            <a:endParaRPr lang="tr-TR" b="1" dirty="0" smtClean="0"/>
          </a:p>
          <a:p>
            <a:pPr algn="just" eaLnBrk="1" hangingPunct="1">
              <a:lnSpc>
                <a:spcPct val="80000"/>
              </a:lnSpc>
              <a:defRPr/>
            </a:pPr>
            <a:r>
              <a:rPr lang="tr-TR" sz="2800" dirty="0"/>
              <a:t>Kanun 2. md: Merkezi yönetim kapsamındaki kamu idareleri, özel idareler ve belediyeler ile bunlara bağlı; döner sermayeli kuruluşlar, birlikler, tüzel kişiler.</a:t>
            </a:r>
          </a:p>
          <a:p>
            <a:pPr lvl="4" algn="just" eaLnBrk="1" hangingPunct="1">
              <a:lnSpc>
                <a:spcPct val="80000"/>
              </a:lnSpc>
              <a:defRPr/>
            </a:pPr>
            <a:endParaRPr lang="tr-TR" sz="1600" dirty="0"/>
          </a:p>
          <a:p>
            <a:pPr algn="just" eaLnBrk="1" hangingPunct="1">
              <a:lnSpc>
                <a:spcPct val="80000"/>
              </a:lnSpc>
              <a:defRPr/>
            </a:pPr>
            <a:r>
              <a:rPr lang="tr-TR" sz="2800" dirty="0"/>
              <a:t>Kamu iktisadi teşebbüsleri. </a:t>
            </a:r>
          </a:p>
          <a:p>
            <a:pPr lvl="4" algn="just" eaLnBrk="1" hangingPunct="1">
              <a:lnSpc>
                <a:spcPct val="80000"/>
              </a:lnSpc>
              <a:defRPr/>
            </a:pPr>
            <a:endParaRPr lang="tr-TR" sz="1600" dirty="0"/>
          </a:p>
          <a:p>
            <a:pPr algn="just" eaLnBrk="1" hangingPunct="1">
              <a:lnSpc>
                <a:spcPct val="80000"/>
              </a:lnSpc>
              <a:defRPr/>
            </a:pPr>
            <a:r>
              <a:rPr lang="tr-TR" sz="2800" dirty="0"/>
              <a:t>Sosyal güvenlik kuruluşları, fonlar, özel kanunlarla kurulmuş ve kendilerine kamu görevi verilmiş tüzel kişiliğe sahip kuruluşlar ile bağımsız bütçeli kuruluşlar.</a:t>
            </a:r>
          </a:p>
          <a:p>
            <a:pPr lvl="4" algn="just" eaLnBrk="1" hangingPunct="1">
              <a:lnSpc>
                <a:spcPct val="80000"/>
              </a:lnSpc>
              <a:defRPr/>
            </a:pPr>
            <a:endParaRPr lang="tr-TR" sz="1600" dirty="0"/>
          </a:p>
          <a:p>
            <a:pPr algn="just" eaLnBrk="1" hangingPunct="1">
              <a:lnSpc>
                <a:spcPct val="80000"/>
              </a:lnSpc>
              <a:defRPr/>
            </a:pPr>
            <a:r>
              <a:rPr lang="tr-TR" sz="2800" dirty="0"/>
              <a:t>Yukarıda sayılanların doğrudan veya dolaylı olarak birlikte ya da ayrı ayrı sermayesinin yarısından fazlasına sahip bulundukları her çeşit kuruluş, müessese, birlik, işletme ve şirketler.</a:t>
            </a:r>
          </a:p>
          <a:p>
            <a:pPr eaLnBrk="1" hangingPunct="1">
              <a:defRPr/>
            </a:pPr>
            <a:endParaRPr lang="tr-TR" b="1" dirty="0" smtClean="0"/>
          </a:p>
        </p:txBody>
      </p:sp>
      <p:sp>
        <p:nvSpPr>
          <p:cNvPr id="1392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9A73E-3BD9-4FAC-879B-5DDF3749BEEF}" type="slidenum">
              <a:rPr lang="tr-TR" smtClean="0"/>
              <a:pPr/>
              <a:t>9</a:t>
            </a:fld>
            <a:endParaRPr lang="tr-TR" smtClean="0"/>
          </a:p>
        </p:txBody>
      </p:sp>
    </p:spTree>
    <p:extLst>
      <p:ext uri="{BB962C8B-B14F-4D97-AF65-F5344CB8AC3E}">
        <p14:creationId xmlns:p14="http://schemas.microsoft.com/office/powerpoint/2010/main" val="92863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ÜST YÖNETİM</a:t>
            </a:r>
            <a:br>
              <a:rPr lang="tr-TR" dirty="0" smtClean="0"/>
            </a:br>
            <a:r>
              <a:rPr lang="tr-TR" dirty="0" smtClean="0"/>
              <a:t>TALİMATLARI VE İÇ GENELGELER</a:t>
            </a:r>
            <a:endParaRPr lang="tr-TR" dirty="0"/>
          </a:p>
        </p:txBody>
      </p:sp>
      <p:sp>
        <p:nvSpPr>
          <p:cNvPr id="6" name="Rectangle 6"/>
          <p:cNvSpPr>
            <a:spLocks noChangeArrowheads="1"/>
          </p:cNvSpPr>
          <p:nvPr/>
        </p:nvSpPr>
        <p:spPr bwMode="auto">
          <a:xfrm>
            <a:off x="734969" y="4008565"/>
            <a:ext cx="1068599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tr-TR" altLang="tr-TR" b="1" dirty="0">
                <a:solidFill>
                  <a:schemeClr val="bg1">
                    <a:lumMod val="85000"/>
                  </a:schemeClr>
                </a:solidFill>
                <a:latin typeface="Albertus MT Lt" pitchFamily="34" charset="0"/>
              </a:rPr>
              <a:t>Murat KARAAĞAÇ</a:t>
            </a:r>
            <a:br>
              <a:rPr lang="tr-TR" altLang="tr-TR" b="1" dirty="0">
                <a:solidFill>
                  <a:schemeClr val="bg1">
                    <a:lumMod val="85000"/>
                  </a:schemeClr>
                </a:solidFill>
                <a:latin typeface="Albertus MT Lt" pitchFamily="34" charset="0"/>
              </a:rPr>
            </a:br>
            <a:r>
              <a:rPr lang="tr-TR" altLang="tr-TR" b="1" dirty="0">
                <a:solidFill>
                  <a:schemeClr val="bg1">
                    <a:lumMod val="85000"/>
                  </a:schemeClr>
                </a:solidFill>
                <a:latin typeface="Albertus MT Lt" pitchFamily="34" charset="0"/>
              </a:rPr>
              <a:t>Strateji Geliştirme Daire Başkanı</a:t>
            </a:r>
            <a:endParaRPr lang="tr-TR" altLang="tr-TR" dirty="0">
              <a:solidFill>
                <a:schemeClr val="bg1">
                  <a:lumMod val="85000"/>
                </a:schemeClr>
              </a:solidFill>
              <a:latin typeface="Albertus MT Lt" pitchFamily="34" charset="0"/>
            </a:endParaRPr>
          </a:p>
        </p:txBody>
      </p:sp>
      <p:sp>
        <p:nvSpPr>
          <p:cNvPr id="4" name="Rectangle 6"/>
          <p:cNvSpPr>
            <a:spLocks noChangeArrowheads="1"/>
          </p:cNvSpPr>
          <p:nvPr/>
        </p:nvSpPr>
        <p:spPr bwMode="auto">
          <a:xfrm>
            <a:off x="888748" y="5311374"/>
            <a:ext cx="1068599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tr-TR" altLang="tr-TR" sz="1800" b="1" dirty="0" smtClean="0">
                <a:solidFill>
                  <a:schemeClr val="bg1">
                    <a:lumMod val="85000"/>
                  </a:schemeClr>
                </a:solidFill>
                <a:latin typeface="Broadway" panose="04040905080B02020502" pitchFamily="82" charset="0"/>
              </a:rPr>
              <a:t>04/12/2018  -  19/04/2019</a:t>
            </a:r>
            <a:endParaRPr lang="tr-TR" altLang="tr-TR" sz="1800" dirty="0">
              <a:solidFill>
                <a:schemeClr val="bg1">
                  <a:lumMod val="85000"/>
                </a:schemeClr>
              </a:solidFill>
              <a:latin typeface="Broadway" panose="04040905080B02020502" pitchFamily="82" charset="0"/>
            </a:endParaRPr>
          </a:p>
        </p:txBody>
      </p:sp>
    </p:spTree>
    <p:extLst>
      <p:ext uri="{BB962C8B-B14F-4D97-AF65-F5344CB8AC3E}">
        <p14:creationId xmlns:p14="http://schemas.microsoft.com/office/powerpoint/2010/main" val="1544554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76250" y="2190750"/>
            <a:ext cx="11277600" cy="4197350"/>
          </a:xfrm>
        </p:spPr>
        <p:txBody>
          <a:bodyPr>
            <a:normAutofit fontScale="92500"/>
          </a:bodyPr>
          <a:lstStyle/>
          <a:p>
            <a:pPr marL="0" indent="0" algn="just" eaLnBrk="1" hangingPunct="1">
              <a:buNone/>
              <a:defRPr/>
            </a:pPr>
            <a:r>
              <a:rPr lang="tr-TR" altLang="tr-TR" sz="2400" b="1" dirty="0" smtClean="0">
                <a:solidFill>
                  <a:schemeClr val="accent3">
                    <a:lumMod val="50000"/>
                  </a:schemeClr>
                </a:solidFill>
                <a:latin typeface="Trebuchet MS" panose="020B0603020202020204" pitchFamily="34" charset="0"/>
                <a:cs typeface="Arial" panose="020B0604020202020204" pitchFamily="34" charset="0"/>
              </a:rPr>
              <a:t>K</a:t>
            </a: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amu </a:t>
            </a:r>
            <a:r>
              <a:rPr lang="tr-TR" altLang="tr-TR" sz="2400" dirty="0">
                <a:solidFill>
                  <a:schemeClr val="accent3">
                    <a:lumMod val="50000"/>
                  </a:schemeClr>
                </a:solidFill>
                <a:latin typeface="Trebuchet MS" panose="020B0603020202020204" pitchFamily="34" charset="0"/>
                <a:cs typeface="Arial" panose="020B0604020202020204" pitchFamily="34" charset="0"/>
              </a:rPr>
              <a:t>görevlilerinin </a:t>
            </a:r>
            <a:r>
              <a:rPr lang="tr-TR" altLang="tr-TR" sz="2400" b="1" u="sng" dirty="0">
                <a:solidFill>
                  <a:schemeClr val="accent3">
                    <a:lumMod val="50000"/>
                  </a:schemeClr>
                </a:solidFill>
                <a:latin typeface="Trebuchet MS" panose="020B0603020202020204" pitchFamily="34" charset="0"/>
                <a:cs typeface="Arial" panose="020B0604020202020204" pitchFamily="34" charset="0"/>
              </a:rPr>
              <a:t>kasıt, kusur veya ihmallerinden</a:t>
            </a:r>
            <a:r>
              <a:rPr lang="tr-TR" altLang="tr-TR" sz="2400" b="1" dirty="0">
                <a:solidFill>
                  <a:schemeClr val="accent3">
                    <a:lumMod val="50000"/>
                  </a:schemeClr>
                </a:solidFill>
                <a:latin typeface="Trebuchet MS" panose="020B0603020202020204" pitchFamily="34" charset="0"/>
                <a:cs typeface="Arial" panose="020B0604020202020204" pitchFamily="34" charset="0"/>
              </a:rPr>
              <a:t> </a:t>
            </a:r>
            <a:r>
              <a:rPr lang="tr-TR" altLang="tr-TR" sz="2400" dirty="0">
                <a:solidFill>
                  <a:schemeClr val="accent3">
                    <a:lumMod val="50000"/>
                  </a:schemeClr>
                </a:solidFill>
                <a:latin typeface="Trebuchet MS" panose="020B0603020202020204" pitchFamily="34" charset="0"/>
                <a:cs typeface="Arial" panose="020B0604020202020204" pitchFamily="34" charset="0"/>
              </a:rPr>
              <a:t>kaynaklanan </a:t>
            </a:r>
            <a:r>
              <a:rPr lang="tr-TR" altLang="tr-TR" sz="2400" b="1" u="sng" dirty="0">
                <a:solidFill>
                  <a:schemeClr val="accent3">
                    <a:lumMod val="50000"/>
                  </a:schemeClr>
                </a:solidFill>
                <a:latin typeface="Trebuchet MS" panose="020B0603020202020204" pitchFamily="34" charset="0"/>
                <a:cs typeface="Arial" panose="020B0604020202020204" pitchFamily="34" charset="0"/>
              </a:rPr>
              <a:t>mevzuata aykırı karar, işlem veya eylemleri</a:t>
            </a:r>
            <a:r>
              <a:rPr lang="tr-TR" altLang="tr-TR" sz="2400" dirty="0">
                <a:solidFill>
                  <a:schemeClr val="accent3">
                    <a:lumMod val="50000"/>
                  </a:schemeClr>
                </a:solidFill>
                <a:latin typeface="Trebuchet MS" panose="020B0603020202020204" pitchFamily="34" charset="0"/>
                <a:cs typeface="Arial" panose="020B0604020202020204" pitchFamily="34" charset="0"/>
              </a:rPr>
              <a:t> sonucunda kamu kaynağında </a:t>
            </a:r>
            <a:r>
              <a:rPr lang="tr-TR" altLang="tr-TR" sz="2400" b="1" u="sng" dirty="0">
                <a:solidFill>
                  <a:schemeClr val="accent3">
                    <a:lumMod val="50000"/>
                  </a:schemeClr>
                </a:solidFill>
                <a:latin typeface="Trebuchet MS" panose="020B0603020202020204" pitchFamily="34" charset="0"/>
                <a:cs typeface="Arial" panose="020B0604020202020204" pitchFamily="34" charset="0"/>
              </a:rPr>
              <a:t>artışa engel veya eksilmeye neden </a:t>
            </a:r>
            <a:r>
              <a:rPr lang="tr-TR" altLang="tr-TR" sz="2400" dirty="0">
                <a:solidFill>
                  <a:schemeClr val="accent3">
                    <a:lumMod val="50000"/>
                  </a:schemeClr>
                </a:solidFill>
                <a:latin typeface="Trebuchet MS" panose="020B0603020202020204" pitchFamily="34" charset="0"/>
                <a:cs typeface="Arial" panose="020B0604020202020204" pitchFamily="34" charset="0"/>
              </a:rPr>
              <a:t>olunmasıdır.</a:t>
            </a:r>
          </a:p>
          <a:p>
            <a:pPr marL="0" indent="0" algn="just" eaLnBrk="1" hangingPunct="1">
              <a:buNone/>
              <a:defRPr/>
            </a:pPr>
            <a:r>
              <a:rPr lang="tr-TR" altLang="tr-TR" sz="2400" dirty="0">
                <a:solidFill>
                  <a:schemeClr val="accent3">
                    <a:lumMod val="50000"/>
                  </a:schemeClr>
                </a:solidFill>
                <a:latin typeface="Trebuchet MS" panose="020B0603020202020204" pitchFamily="34" charset="0"/>
                <a:cs typeface="Arial" panose="020B0604020202020204" pitchFamily="34" charset="0"/>
              </a:rPr>
              <a:t>Kamu zararının belirlenmesinde; </a:t>
            </a:r>
          </a:p>
          <a:p>
            <a:pPr marL="0" indent="0" eaLnBrk="1" hangingPunct="1">
              <a:buNone/>
              <a:defRPr/>
            </a:pP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a)	İş</a:t>
            </a:r>
            <a:r>
              <a:rPr lang="tr-TR" altLang="tr-TR" sz="2400" dirty="0">
                <a:solidFill>
                  <a:schemeClr val="accent3">
                    <a:lumMod val="50000"/>
                  </a:schemeClr>
                </a:solidFill>
                <a:latin typeface="Trebuchet MS" panose="020B0603020202020204" pitchFamily="34" charset="0"/>
                <a:cs typeface="Arial" panose="020B0604020202020204" pitchFamily="34" charset="0"/>
              </a:rPr>
              <a:t>, mal veya hizmet karşılığı olarak belirlenen tutardan fazla ödeme yapılması, </a:t>
            </a:r>
          </a:p>
          <a:p>
            <a:pPr marL="0" indent="0" eaLnBrk="1" hangingPunct="1">
              <a:buNone/>
              <a:defRPr/>
            </a:pP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b)	Mal </a:t>
            </a:r>
            <a:r>
              <a:rPr lang="tr-TR" altLang="tr-TR" sz="2400" dirty="0">
                <a:solidFill>
                  <a:schemeClr val="accent3">
                    <a:lumMod val="50000"/>
                  </a:schemeClr>
                </a:solidFill>
                <a:latin typeface="Trebuchet MS" panose="020B0603020202020204" pitchFamily="34" charset="0"/>
                <a:cs typeface="Arial" panose="020B0604020202020204" pitchFamily="34" charset="0"/>
              </a:rPr>
              <a:t>alınmadan, iş veya hizmet yaptırılmadan ödeme yapılması, </a:t>
            </a:r>
          </a:p>
          <a:p>
            <a:pPr marL="0" indent="0" eaLnBrk="1" hangingPunct="1">
              <a:buNone/>
              <a:defRPr/>
            </a:pP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c)	Transfer </a:t>
            </a:r>
            <a:r>
              <a:rPr lang="tr-TR" altLang="tr-TR" sz="2400" dirty="0">
                <a:solidFill>
                  <a:schemeClr val="accent3">
                    <a:lumMod val="50000"/>
                  </a:schemeClr>
                </a:solidFill>
                <a:latin typeface="Trebuchet MS" panose="020B0603020202020204" pitchFamily="34" charset="0"/>
                <a:cs typeface="Arial" panose="020B0604020202020204" pitchFamily="34" charset="0"/>
              </a:rPr>
              <a:t>niteliğindeki giderlerde, fazla veya yersiz ödemede bulunulması,  </a:t>
            </a:r>
            <a:endParaRPr lang="tr-TR" altLang="tr-TR" sz="2400" dirty="0" smtClean="0">
              <a:solidFill>
                <a:schemeClr val="accent3">
                  <a:lumMod val="50000"/>
                </a:schemeClr>
              </a:solidFill>
              <a:latin typeface="Trebuchet MS" panose="020B0603020202020204" pitchFamily="34" charset="0"/>
              <a:cs typeface="Arial" panose="020B0604020202020204" pitchFamily="34" charset="0"/>
            </a:endParaRPr>
          </a:p>
          <a:p>
            <a:pPr marL="0" indent="0" eaLnBrk="1" hangingPunct="1">
              <a:buNone/>
              <a:defRPr/>
            </a:pPr>
            <a:endParaRPr lang="tr-TR" altLang="tr-TR" sz="2400" dirty="0">
              <a:solidFill>
                <a:schemeClr val="tx1">
                  <a:lumMod val="85000"/>
                </a:schemeClr>
              </a:solidFill>
              <a:latin typeface="Trebuchet MS" panose="020B0603020202020204" pitchFamily="34" charset="0"/>
              <a:cs typeface="Arial" panose="020B0604020202020204" pitchFamily="34" charset="0"/>
            </a:endParaRPr>
          </a:p>
          <a:p>
            <a:pPr marL="0" indent="0" algn="just">
              <a:buNone/>
              <a:defRPr/>
            </a:pPr>
            <a:r>
              <a:rPr lang="tr-TR" altLang="tr-TR" sz="2000" i="1" dirty="0">
                <a:solidFill>
                  <a:schemeClr val="tx1">
                    <a:lumMod val="85000"/>
                  </a:schemeClr>
                </a:solidFill>
                <a:latin typeface="Trebuchet MS" panose="020B0603020202020204" pitchFamily="34" charset="0"/>
                <a:cs typeface="Arial" panose="020B0604020202020204" pitchFamily="34" charset="0"/>
              </a:rPr>
              <a:t>(5018 Mad.71) </a:t>
            </a:r>
            <a:r>
              <a:rPr lang="tr-TR" altLang="tr-TR" sz="2000" dirty="0">
                <a:solidFill>
                  <a:schemeClr val="tx1">
                    <a:lumMod val="85000"/>
                  </a:schemeClr>
                </a:solidFill>
                <a:latin typeface="Trebuchet MS" panose="020B0603020202020204" pitchFamily="34" charset="0"/>
                <a:cs typeface="Arial" panose="020B0604020202020204" pitchFamily="34" charset="0"/>
              </a:rPr>
              <a:t>  </a:t>
            </a:r>
            <a:r>
              <a:rPr lang="tr-TR" altLang="tr-TR" sz="2400" dirty="0">
                <a:solidFill>
                  <a:schemeClr val="tx1">
                    <a:lumMod val="85000"/>
                  </a:schemeClr>
                </a:solidFill>
                <a:latin typeface="Trebuchet MS" panose="020B0603020202020204" pitchFamily="34" charset="0"/>
                <a:cs typeface="Arial" panose="020B0604020202020204" pitchFamily="34" charset="0"/>
              </a:rPr>
              <a:t>     </a:t>
            </a:r>
          </a:p>
        </p:txBody>
      </p:sp>
      <p:sp>
        <p:nvSpPr>
          <p:cNvPr id="176131" name="Rectangle 4"/>
          <p:cNvSpPr>
            <a:spLocks noChangeArrowheads="1"/>
          </p:cNvSpPr>
          <p:nvPr/>
        </p:nvSpPr>
        <p:spPr bwMode="auto">
          <a:xfrm>
            <a:off x="476250" y="943992"/>
            <a:ext cx="8229600" cy="523862"/>
          </a:xfrm>
          <a:prstGeom prst="rect">
            <a:avLst/>
          </a:prstGeom>
        </p:spPr>
        <p:txBody>
          <a:bodyPr vert="horz" lIns="91440" tIns="45720" rIns="91440" bIns="45720" rtlCol="0" anchor="b">
            <a:normAutofit/>
          </a:bodyPr>
          <a:lstStyle/>
          <a:p>
            <a:pPr>
              <a:spcBef>
                <a:spcPct val="0"/>
              </a:spcBef>
            </a:pPr>
            <a:r>
              <a:rPr lang="tr-TR" altLang="tr-TR" sz="2800" cap="all" dirty="0">
                <a:solidFill>
                  <a:schemeClr val="bg1"/>
                </a:solidFill>
                <a:latin typeface="+mj-lt"/>
                <a:ea typeface="+mj-ea"/>
                <a:cs typeface="+mj-cs"/>
              </a:rPr>
              <a:t>Kamu </a:t>
            </a:r>
            <a:r>
              <a:rPr lang="tr-TR" altLang="tr-TR" sz="2800" cap="all" dirty="0" smtClean="0">
                <a:solidFill>
                  <a:schemeClr val="bg1"/>
                </a:solidFill>
                <a:latin typeface="+mj-lt"/>
                <a:ea typeface="+mj-ea"/>
                <a:cs typeface="+mj-cs"/>
              </a:rPr>
              <a:t>Zararı - 1</a:t>
            </a:r>
            <a:endParaRPr lang="tr-TR" altLang="tr-TR" sz="2800" cap="all" dirty="0">
              <a:solidFill>
                <a:schemeClr val="bg1"/>
              </a:solidFill>
              <a:latin typeface="+mj-lt"/>
              <a:ea typeface="+mj-ea"/>
              <a:cs typeface="+mj-cs"/>
            </a:endParaRPr>
          </a:p>
        </p:txBody>
      </p:sp>
    </p:spTree>
    <p:extLst>
      <p:ext uri="{BB962C8B-B14F-4D97-AF65-F5344CB8AC3E}">
        <p14:creationId xmlns:p14="http://schemas.microsoft.com/office/powerpoint/2010/main" val="3317524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76250" y="2190750"/>
            <a:ext cx="11277600" cy="4197350"/>
          </a:xfrm>
        </p:spPr>
        <p:txBody>
          <a:bodyPr>
            <a:normAutofit/>
          </a:bodyPr>
          <a:lstStyle/>
          <a:p>
            <a:pPr marL="447675" indent="-447675" algn="just">
              <a:buNone/>
              <a:defRPr/>
            </a:pP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d)	İş</a:t>
            </a:r>
            <a:r>
              <a:rPr lang="tr-TR" altLang="tr-TR" sz="2400" dirty="0">
                <a:solidFill>
                  <a:schemeClr val="accent3">
                    <a:lumMod val="50000"/>
                  </a:schemeClr>
                </a:solidFill>
                <a:latin typeface="Trebuchet MS" panose="020B0603020202020204" pitchFamily="34" charset="0"/>
                <a:cs typeface="Arial" panose="020B0604020202020204" pitchFamily="34" charset="0"/>
              </a:rPr>
              <a:t>, mal veya hizmetin rayiç bedelinden daha yüksek fiyatla alınması veya yaptırılması, </a:t>
            </a:r>
          </a:p>
          <a:p>
            <a:pPr marL="447675" indent="-447675" algn="just">
              <a:buNone/>
              <a:defRPr/>
            </a:pPr>
            <a:r>
              <a:rPr lang="tr-TR" altLang="tr-TR" sz="2400" dirty="0">
                <a:solidFill>
                  <a:schemeClr val="accent3">
                    <a:lumMod val="50000"/>
                  </a:schemeClr>
                </a:solidFill>
                <a:latin typeface="Trebuchet MS" panose="020B0603020202020204" pitchFamily="34" charset="0"/>
                <a:cs typeface="Arial" panose="020B0604020202020204" pitchFamily="34" charset="0"/>
              </a:rPr>
              <a:t>e) İdare gelirlerinin tarh, tahakkuk veya tahsil işlemlerinin mevzuata uygun bir şekilde yapılmaması, </a:t>
            </a:r>
          </a:p>
          <a:p>
            <a:pPr marL="447675" indent="-447675" algn="just">
              <a:buNone/>
              <a:defRPr/>
            </a:pPr>
            <a:r>
              <a:rPr lang="tr-TR" altLang="tr-TR" sz="2400" dirty="0" smtClean="0">
                <a:solidFill>
                  <a:schemeClr val="accent3">
                    <a:lumMod val="50000"/>
                  </a:schemeClr>
                </a:solidFill>
                <a:latin typeface="Trebuchet MS" panose="020B0603020202020204" pitchFamily="34" charset="0"/>
                <a:cs typeface="Arial" panose="020B0604020202020204" pitchFamily="34" charset="0"/>
              </a:rPr>
              <a:t>g)	Mevzuatında </a:t>
            </a:r>
            <a:r>
              <a:rPr lang="tr-TR" altLang="tr-TR" sz="2400" dirty="0">
                <a:solidFill>
                  <a:schemeClr val="accent3">
                    <a:lumMod val="50000"/>
                  </a:schemeClr>
                </a:solidFill>
                <a:latin typeface="Trebuchet MS" panose="020B0603020202020204" pitchFamily="34" charset="0"/>
                <a:cs typeface="Arial" panose="020B0604020202020204" pitchFamily="34" charset="0"/>
              </a:rPr>
              <a:t>öngörülmediği halde ödeme yapılması, </a:t>
            </a:r>
          </a:p>
          <a:p>
            <a:pPr marL="0" indent="0" eaLnBrk="1" hangingPunct="1">
              <a:buNone/>
              <a:defRPr/>
            </a:pPr>
            <a:endParaRPr lang="tr-TR" altLang="tr-TR" sz="2400" dirty="0">
              <a:solidFill>
                <a:schemeClr val="accent3">
                  <a:lumMod val="50000"/>
                </a:schemeClr>
              </a:solidFill>
              <a:latin typeface="Trebuchet MS" panose="020B0603020202020204" pitchFamily="34" charset="0"/>
              <a:cs typeface="Arial" panose="020B0604020202020204" pitchFamily="34" charset="0"/>
            </a:endParaRPr>
          </a:p>
          <a:p>
            <a:pPr marL="0" indent="0" algn="just">
              <a:buNone/>
              <a:defRPr/>
            </a:pPr>
            <a:r>
              <a:rPr lang="tr-TR" altLang="tr-TR" sz="2000" i="1" dirty="0">
                <a:solidFill>
                  <a:schemeClr val="tx1">
                    <a:lumMod val="85000"/>
                  </a:schemeClr>
                </a:solidFill>
                <a:latin typeface="Trebuchet MS" panose="020B0603020202020204" pitchFamily="34" charset="0"/>
                <a:cs typeface="Arial" panose="020B0604020202020204" pitchFamily="34" charset="0"/>
              </a:rPr>
              <a:t>(5018 Mad.71) </a:t>
            </a:r>
            <a:r>
              <a:rPr lang="tr-TR" altLang="tr-TR" sz="2000" dirty="0">
                <a:solidFill>
                  <a:schemeClr val="tx1">
                    <a:lumMod val="85000"/>
                  </a:schemeClr>
                </a:solidFill>
                <a:latin typeface="Trebuchet MS" panose="020B0603020202020204" pitchFamily="34" charset="0"/>
                <a:cs typeface="Arial" panose="020B0604020202020204" pitchFamily="34" charset="0"/>
              </a:rPr>
              <a:t>  </a:t>
            </a:r>
            <a:r>
              <a:rPr lang="tr-TR" altLang="tr-TR" sz="2400" dirty="0">
                <a:solidFill>
                  <a:schemeClr val="tx1">
                    <a:lumMod val="85000"/>
                  </a:schemeClr>
                </a:solidFill>
                <a:latin typeface="Trebuchet MS" panose="020B0603020202020204" pitchFamily="34" charset="0"/>
                <a:cs typeface="Arial" panose="020B0604020202020204" pitchFamily="34" charset="0"/>
              </a:rPr>
              <a:t>     </a:t>
            </a:r>
          </a:p>
        </p:txBody>
      </p:sp>
      <p:sp>
        <p:nvSpPr>
          <p:cNvPr id="176131" name="Rectangle 4"/>
          <p:cNvSpPr>
            <a:spLocks noChangeArrowheads="1"/>
          </p:cNvSpPr>
          <p:nvPr/>
        </p:nvSpPr>
        <p:spPr bwMode="auto">
          <a:xfrm>
            <a:off x="476250" y="943992"/>
            <a:ext cx="8229600" cy="523862"/>
          </a:xfrm>
          <a:prstGeom prst="rect">
            <a:avLst/>
          </a:prstGeom>
        </p:spPr>
        <p:txBody>
          <a:bodyPr vert="horz" lIns="91440" tIns="45720" rIns="91440" bIns="45720" rtlCol="0" anchor="b">
            <a:normAutofit/>
          </a:bodyPr>
          <a:lstStyle/>
          <a:p>
            <a:pPr>
              <a:spcBef>
                <a:spcPct val="0"/>
              </a:spcBef>
            </a:pPr>
            <a:r>
              <a:rPr lang="tr-TR" altLang="tr-TR" sz="2800" cap="all" dirty="0">
                <a:solidFill>
                  <a:schemeClr val="bg1"/>
                </a:solidFill>
                <a:latin typeface="+mj-lt"/>
                <a:ea typeface="+mj-ea"/>
                <a:cs typeface="+mj-cs"/>
              </a:rPr>
              <a:t>Kamu </a:t>
            </a:r>
            <a:r>
              <a:rPr lang="tr-TR" altLang="tr-TR" sz="2800" cap="all" dirty="0" smtClean="0">
                <a:solidFill>
                  <a:schemeClr val="bg1"/>
                </a:solidFill>
                <a:latin typeface="+mj-lt"/>
                <a:ea typeface="+mj-ea"/>
                <a:cs typeface="+mj-cs"/>
              </a:rPr>
              <a:t>Zararı - 2</a:t>
            </a:r>
            <a:endParaRPr lang="tr-TR" altLang="tr-TR" sz="2800" cap="all" dirty="0">
              <a:solidFill>
                <a:schemeClr val="bg1"/>
              </a:solidFill>
              <a:latin typeface="+mj-lt"/>
              <a:ea typeface="+mj-ea"/>
              <a:cs typeface="+mj-cs"/>
            </a:endParaRPr>
          </a:p>
        </p:txBody>
      </p:sp>
    </p:spTree>
    <p:extLst>
      <p:ext uri="{BB962C8B-B14F-4D97-AF65-F5344CB8AC3E}">
        <p14:creationId xmlns:p14="http://schemas.microsoft.com/office/powerpoint/2010/main" val="4016914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56346"/>
            <a:ext cx="11029615" cy="4121624"/>
          </a:xfrm>
        </p:spPr>
        <p:txBody>
          <a:bodyPr>
            <a:noAutofit/>
          </a:bodyPr>
          <a:lstStyle/>
          <a:p>
            <a:pPr marL="0" indent="0" fontAlgn="base">
              <a:buNone/>
            </a:pPr>
            <a:r>
              <a:rPr lang="tr-TR" sz="2600" dirty="0">
                <a:solidFill>
                  <a:schemeClr val="accent3">
                    <a:lumMod val="50000"/>
                  </a:schemeClr>
                </a:solidFill>
              </a:rPr>
              <a:t>Kamu Zararlarının Tahsiline İlişkin Usul ve Esaslar Hakkında Yönetmelik hükümlerine göre aşağıdakilerden hangisi kamu zararlarından doğan alacakların tahsil şekillerinden biri değildir</a:t>
            </a:r>
            <a:r>
              <a:rPr lang="tr-TR" sz="2600" dirty="0" smtClean="0">
                <a:solidFill>
                  <a:schemeClr val="accent3">
                    <a:lumMod val="50000"/>
                  </a:schemeClr>
                </a:solidFill>
              </a:rPr>
              <a:t>?</a:t>
            </a:r>
          </a:p>
          <a:p>
            <a:pPr marL="0" indent="0" fontAlgn="base">
              <a:buNone/>
            </a:pPr>
            <a:endParaRPr lang="tr-TR" sz="1200" dirty="0">
              <a:solidFill>
                <a:schemeClr val="accent3">
                  <a:lumMod val="50000"/>
                </a:schemeClr>
              </a:solidFill>
            </a:endParaRPr>
          </a:p>
          <a:p>
            <a:pPr marL="0" indent="0" fontAlgn="base">
              <a:buNone/>
            </a:pPr>
            <a:r>
              <a:rPr lang="tr-TR" sz="2600" dirty="0">
                <a:solidFill>
                  <a:schemeClr val="accent3">
                    <a:lumMod val="50000"/>
                  </a:schemeClr>
                </a:solidFill>
              </a:rPr>
              <a:t>a) </a:t>
            </a:r>
            <a:r>
              <a:rPr lang="tr-TR" sz="2600" dirty="0" err="1">
                <a:solidFill>
                  <a:schemeClr val="accent3">
                    <a:lumMod val="50000"/>
                  </a:schemeClr>
                </a:solidFill>
              </a:rPr>
              <a:t>Rızaen</a:t>
            </a:r>
            <a:r>
              <a:rPr lang="tr-TR" sz="2600" dirty="0">
                <a:solidFill>
                  <a:schemeClr val="accent3">
                    <a:lumMod val="50000"/>
                  </a:schemeClr>
                </a:solidFill>
              </a:rPr>
              <a:t> ve sulh yolu ile </a:t>
            </a:r>
            <a:r>
              <a:rPr lang="tr-TR" sz="2600" dirty="0" smtClean="0">
                <a:solidFill>
                  <a:schemeClr val="accent3">
                    <a:lumMod val="50000"/>
                  </a:schemeClr>
                </a:solidFill>
              </a:rPr>
              <a:t>tahsilat</a:t>
            </a:r>
          </a:p>
          <a:p>
            <a:pPr marL="0" indent="0" fontAlgn="base">
              <a:buNone/>
            </a:pPr>
            <a:r>
              <a:rPr lang="tr-TR" sz="2600" dirty="0" smtClean="0">
                <a:solidFill>
                  <a:schemeClr val="accent3">
                    <a:lumMod val="50000"/>
                  </a:schemeClr>
                </a:solidFill>
              </a:rPr>
              <a:t>b</a:t>
            </a:r>
            <a:r>
              <a:rPr lang="tr-TR" sz="2600" dirty="0">
                <a:solidFill>
                  <a:schemeClr val="accent3">
                    <a:lumMod val="50000"/>
                  </a:schemeClr>
                </a:solidFill>
              </a:rPr>
              <a:t>) Takas suretiyle </a:t>
            </a:r>
            <a:r>
              <a:rPr lang="tr-TR" sz="2600" dirty="0" smtClean="0">
                <a:solidFill>
                  <a:schemeClr val="accent3">
                    <a:lumMod val="50000"/>
                  </a:schemeClr>
                </a:solidFill>
              </a:rPr>
              <a:t>tahsilat</a:t>
            </a:r>
          </a:p>
          <a:p>
            <a:pPr marL="0" indent="0" fontAlgn="base">
              <a:buNone/>
            </a:pPr>
            <a:r>
              <a:rPr lang="tr-TR" sz="2600" dirty="0" smtClean="0">
                <a:solidFill>
                  <a:schemeClr val="accent3">
                    <a:lumMod val="50000"/>
                  </a:schemeClr>
                </a:solidFill>
              </a:rPr>
              <a:t>c</a:t>
            </a:r>
            <a:r>
              <a:rPr lang="tr-TR" sz="2600" dirty="0">
                <a:solidFill>
                  <a:schemeClr val="accent3">
                    <a:lumMod val="50000"/>
                  </a:schemeClr>
                </a:solidFill>
              </a:rPr>
              <a:t>) İcra yoluyla tahsilat </a:t>
            </a:r>
            <a:endParaRPr lang="tr-TR" sz="2600" dirty="0" smtClean="0">
              <a:solidFill>
                <a:schemeClr val="accent3">
                  <a:lumMod val="50000"/>
                </a:schemeClr>
              </a:solidFill>
            </a:endParaRPr>
          </a:p>
          <a:p>
            <a:pPr marL="0" indent="0" fontAlgn="base">
              <a:buNone/>
            </a:pPr>
            <a:r>
              <a:rPr lang="tr-TR" sz="2600" dirty="0" smtClean="0">
                <a:solidFill>
                  <a:schemeClr val="accent3">
                    <a:lumMod val="50000"/>
                  </a:schemeClr>
                </a:solidFill>
              </a:rPr>
              <a:t>d</a:t>
            </a:r>
            <a:r>
              <a:rPr lang="tr-TR" sz="2600" dirty="0">
                <a:solidFill>
                  <a:schemeClr val="accent3">
                    <a:lumMod val="50000"/>
                  </a:schemeClr>
                </a:solidFill>
              </a:rPr>
              <a:t>) Temlik suretiyle tahsilat</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1085559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0" indent="0" fontAlgn="base">
              <a:buNone/>
            </a:pPr>
            <a:r>
              <a:rPr lang="tr-TR" sz="2600" dirty="0">
                <a:solidFill>
                  <a:schemeClr val="accent3">
                    <a:lumMod val="50000"/>
                  </a:schemeClr>
                </a:solidFill>
              </a:rPr>
              <a:t>Kamu Zararlarının Tahsiline İlişkin Usul ve Esaslar Hakkında Yönetmelik hükümlerine göre kamu zararından doğan alacaklarda taksitlendirme süresi en fazla kaç yıldır</a:t>
            </a:r>
            <a:r>
              <a:rPr lang="tr-TR" sz="2600" dirty="0" smtClean="0">
                <a:solidFill>
                  <a:schemeClr val="accent3">
                    <a:lumMod val="50000"/>
                  </a:schemeClr>
                </a:solidFill>
              </a:rPr>
              <a:t>?</a:t>
            </a:r>
          </a:p>
          <a:p>
            <a:pPr marL="0" indent="0" fontAlgn="base">
              <a:buNone/>
            </a:pPr>
            <a:endParaRPr lang="tr-TR" sz="1200" dirty="0">
              <a:solidFill>
                <a:schemeClr val="accent3">
                  <a:lumMod val="50000"/>
                </a:schemeClr>
              </a:solidFill>
            </a:endParaRPr>
          </a:p>
          <a:p>
            <a:pPr marL="0" indent="0">
              <a:buNone/>
            </a:pPr>
            <a:r>
              <a:rPr lang="tr-TR" sz="2600" dirty="0">
                <a:solidFill>
                  <a:schemeClr val="accent3">
                    <a:lumMod val="50000"/>
                  </a:schemeClr>
                </a:solidFill>
              </a:rPr>
              <a:t>a) 5 yıl                          </a:t>
            </a:r>
            <a:endParaRPr lang="tr-TR" sz="2600" dirty="0" smtClean="0">
              <a:solidFill>
                <a:schemeClr val="accent3">
                  <a:lumMod val="50000"/>
                </a:schemeClr>
              </a:solidFill>
            </a:endParaRPr>
          </a:p>
          <a:p>
            <a:pPr marL="0" indent="0">
              <a:buNone/>
            </a:pPr>
            <a:r>
              <a:rPr lang="tr-TR" sz="2600" dirty="0" smtClean="0">
                <a:solidFill>
                  <a:schemeClr val="accent3">
                    <a:lumMod val="50000"/>
                  </a:schemeClr>
                </a:solidFill>
              </a:rPr>
              <a:t>b</a:t>
            </a:r>
            <a:r>
              <a:rPr lang="tr-TR" sz="2600" dirty="0">
                <a:solidFill>
                  <a:schemeClr val="accent3">
                    <a:lumMod val="50000"/>
                  </a:schemeClr>
                </a:solidFill>
              </a:rPr>
              <a:t>) 10 yıl                   </a:t>
            </a:r>
            <a:endParaRPr lang="tr-TR" sz="2600" dirty="0" smtClean="0">
              <a:solidFill>
                <a:schemeClr val="accent3">
                  <a:lumMod val="50000"/>
                </a:schemeClr>
              </a:solidFill>
            </a:endParaRPr>
          </a:p>
          <a:p>
            <a:pPr marL="0" indent="0">
              <a:buNone/>
            </a:pPr>
            <a:r>
              <a:rPr lang="tr-TR" sz="2600" dirty="0" smtClean="0">
                <a:solidFill>
                  <a:schemeClr val="accent3">
                    <a:lumMod val="50000"/>
                  </a:schemeClr>
                </a:solidFill>
              </a:rPr>
              <a:t>c</a:t>
            </a:r>
            <a:r>
              <a:rPr lang="tr-TR" sz="2600" dirty="0">
                <a:solidFill>
                  <a:schemeClr val="accent3">
                    <a:lumMod val="50000"/>
                  </a:schemeClr>
                </a:solidFill>
              </a:rPr>
              <a:t>) 15 yıl                                 </a:t>
            </a:r>
            <a:endParaRPr lang="tr-TR" sz="2600" dirty="0" smtClean="0">
              <a:solidFill>
                <a:schemeClr val="accent3">
                  <a:lumMod val="50000"/>
                </a:schemeClr>
              </a:solidFill>
            </a:endParaRPr>
          </a:p>
          <a:p>
            <a:pPr marL="0" indent="0">
              <a:buNone/>
            </a:pPr>
            <a:r>
              <a:rPr lang="tr-TR" sz="2600" dirty="0">
                <a:solidFill>
                  <a:schemeClr val="accent3">
                    <a:lumMod val="50000"/>
                  </a:schemeClr>
                </a:solidFill>
              </a:rPr>
              <a:t> d) 20 yıl</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2361053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3"/>
          <p:cNvGrpSpPr/>
          <p:nvPr/>
        </p:nvGrpSpPr>
        <p:grpSpPr>
          <a:xfrm>
            <a:off x="841248" y="1856232"/>
            <a:ext cx="10524743" cy="4662932"/>
            <a:chOff x="1992313" y="1252539"/>
            <a:chExt cx="8132763" cy="5211761"/>
          </a:xfrm>
        </p:grpSpPr>
        <p:sp>
          <p:nvSpPr>
            <p:cNvPr id="5" name="Rectangle 2"/>
            <p:cNvSpPr>
              <a:spLocks noChangeArrowheads="1"/>
            </p:cNvSpPr>
            <p:nvPr/>
          </p:nvSpPr>
          <p:spPr bwMode="auto">
            <a:xfrm>
              <a:off x="4224339" y="1252539"/>
              <a:ext cx="2828925" cy="8080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000" b="1" dirty="0">
                  <a:solidFill>
                    <a:srgbClr val="FFFF00"/>
                  </a:solidFill>
                  <a:latin typeface="Verdana" panose="020B0604030504040204" pitchFamily="34" charset="0"/>
                </a:rPr>
                <a:t>ÜST YÖNETİCİ</a:t>
              </a:r>
            </a:p>
          </p:txBody>
        </p:sp>
        <p:sp>
          <p:nvSpPr>
            <p:cNvPr id="6" name="Oval 3"/>
            <p:cNvSpPr>
              <a:spLocks noChangeArrowheads="1"/>
            </p:cNvSpPr>
            <p:nvPr/>
          </p:nvSpPr>
          <p:spPr bwMode="auto">
            <a:xfrm>
              <a:off x="2208214" y="2205038"/>
              <a:ext cx="2446337" cy="18716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b="1" dirty="0">
                  <a:solidFill>
                    <a:schemeClr val="accent6">
                      <a:lumMod val="60000"/>
                      <a:lumOff val="40000"/>
                    </a:schemeClr>
                  </a:solidFill>
                  <a:latin typeface="Garamond" panose="02020404030301010803" pitchFamily="18" charset="0"/>
                </a:rPr>
                <a:t>Mali Hizmetler </a:t>
              </a:r>
            </a:p>
            <a:p>
              <a:pPr algn="ctr" eaLnBrk="1" hangingPunct="1"/>
              <a:r>
                <a:rPr lang="tr-TR" altLang="tr-TR" b="1" dirty="0">
                  <a:solidFill>
                    <a:schemeClr val="accent6">
                      <a:lumMod val="60000"/>
                      <a:lumOff val="40000"/>
                    </a:schemeClr>
                  </a:solidFill>
                  <a:latin typeface="Garamond" panose="02020404030301010803" pitchFamily="18" charset="0"/>
                </a:rPr>
                <a:t>Birimi</a:t>
              </a:r>
            </a:p>
          </p:txBody>
        </p:sp>
        <p:sp>
          <p:nvSpPr>
            <p:cNvPr id="7" name="Oval 4"/>
            <p:cNvSpPr>
              <a:spLocks noChangeArrowheads="1"/>
            </p:cNvSpPr>
            <p:nvPr/>
          </p:nvSpPr>
          <p:spPr bwMode="auto">
            <a:xfrm>
              <a:off x="8124826" y="3068639"/>
              <a:ext cx="1368425" cy="13668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b="1" dirty="0">
                  <a:solidFill>
                    <a:schemeClr val="accent6">
                      <a:lumMod val="60000"/>
                      <a:lumOff val="40000"/>
                    </a:schemeClr>
                  </a:solidFill>
                  <a:latin typeface="Verdana" panose="020B0604030504040204" pitchFamily="34" charset="0"/>
                </a:rPr>
                <a:t>İç Denetim</a:t>
              </a:r>
            </a:p>
            <a:p>
              <a:pPr algn="ctr" eaLnBrk="1" hangingPunct="1"/>
              <a:r>
                <a:rPr lang="tr-TR" altLang="tr-TR" sz="1400" b="1" dirty="0">
                  <a:solidFill>
                    <a:schemeClr val="accent6">
                      <a:lumMod val="60000"/>
                      <a:lumOff val="40000"/>
                    </a:schemeClr>
                  </a:solidFill>
                  <a:latin typeface="Verdana" panose="020B0604030504040204" pitchFamily="34" charset="0"/>
                </a:rPr>
                <a:t>Birimi</a:t>
              </a:r>
            </a:p>
          </p:txBody>
        </p:sp>
        <p:sp>
          <p:nvSpPr>
            <p:cNvPr id="8" name="Oval 5"/>
            <p:cNvSpPr>
              <a:spLocks noChangeArrowheads="1"/>
            </p:cNvSpPr>
            <p:nvPr/>
          </p:nvSpPr>
          <p:spPr bwMode="auto">
            <a:xfrm>
              <a:off x="4872038" y="4292600"/>
              <a:ext cx="1295400" cy="86518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b="1" dirty="0">
                  <a:solidFill>
                    <a:schemeClr val="accent6">
                      <a:lumMod val="60000"/>
                      <a:lumOff val="40000"/>
                    </a:schemeClr>
                  </a:solidFill>
                  <a:latin typeface="Verdana" panose="020B0604030504040204" pitchFamily="34" charset="0"/>
                </a:rPr>
                <a:t>Harcama </a:t>
              </a:r>
            </a:p>
            <a:p>
              <a:pPr algn="ctr" eaLnBrk="1" hangingPunct="1"/>
              <a:r>
                <a:rPr lang="tr-TR" altLang="tr-TR" sz="1400" b="1" dirty="0">
                  <a:solidFill>
                    <a:schemeClr val="accent6">
                      <a:lumMod val="60000"/>
                      <a:lumOff val="40000"/>
                    </a:schemeClr>
                  </a:solidFill>
                  <a:latin typeface="Verdana" panose="020B0604030504040204" pitchFamily="34" charset="0"/>
                </a:rPr>
                <a:t>Birimi</a:t>
              </a:r>
            </a:p>
          </p:txBody>
        </p:sp>
        <p:sp>
          <p:nvSpPr>
            <p:cNvPr id="9" name="Line 6"/>
            <p:cNvSpPr>
              <a:spLocks noChangeShapeType="1"/>
            </p:cNvSpPr>
            <p:nvPr/>
          </p:nvSpPr>
          <p:spPr bwMode="auto">
            <a:xfrm>
              <a:off x="2279650" y="3632201"/>
              <a:ext cx="0" cy="1668463"/>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 name="Line 7"/>
            <p:cNvSpPr>
              <a:spLocks noChangeShapeType="1"/>
            </p:cNvSpPr>
            <p:nvPr/>
          </p:nvSpPr>
          <p:spPr bwMode="auto">
            <a:xfrm>
              <a:off x="2279651" y="5300663"/>
              <a:ext cx="5489575" cy="1270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 name="Line 8"/>
            <p:cNvSpPr>
              <a:spLocks noChangeShapeType="1"/>
            </p:cNvSpPr>
            <p:nvPr/>
          </p:nvSpPr>
          <p:spPr bwMode="auto">
            <a:xfrm flipV="1">
              <a:off x="7781925" y="3446463"/>
              <a:ext cx="0" cy="185420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 name="Rectangle 9"/>
            <p:cNvSpPr>
              <a:spLocks noChangeArrowheads="1"/>
            </p:cNvSpPr>
            <p:nvPr/>
          </p:nvSpPr>
          <p:spPr bwMode="auto">
            <a:xfrm>
              <a:off x="4224338" y="5424489"/>
              <a:ext cx="2305050" cy="2873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dirty="0">
                  <a:solidFill>
                    <a:schemeClr val="bg2"/>
                  </a:solidFill>
                  <a:latin typeface="Verdana" panose="020B0604030504040204" pitchFamily="34" charset="0"/>
                </a:rPr>
                <a:t>Ön Mali Kontrol</a:t>
              </a:r>
            </a:p>
          </p:txBody>
        </p:sp>
        <p:sp>
          <p:nvSpPr>
            <p:cNvPr id="13" name="Line 10"/>
            <p:cNvSpPr>
              <a:spLocks noChangeShapeType="1"/>
            </p:cNvSpPr>
            <p:nvPr/>
          </p:nvSpPr>
          <p:spPr bwMode="auto">
            <a:xfrm>
              <a:off x="8832850" y="4487863"/>
              <a:ext cx="0" cy="576262"/>
            </a:xfrm>
            <a:prstGeom prst="line">
              <a:avLst/>
            </a:prstGeom>
            <a:noFill/>
            <a:ln w="952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 name="Rectangle 11"/>
            <p:cNvSpPr>
              <a:spLocks noChangeArrowheads="1"/>
            </p:cNvSpPr>
            <p:nvPr/>
          </p:nvSpPr>
          <p:spPr bwMode="auto">
            <a:xfrm>
              <a:off x="7981950" y="5033963"/>
              <a:ext cx="1943100" cy="576262"/>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dirty="0">
                  <a:solidFill>
                    <a:schemeClr val="bg2"/>
                  </a:solidFill>
                  <a:latin typeface="Verdana" panose="020B0604030504040204" pitchFamily="34" charset="0"/>
                </a:rPr>
                <a:t>Harcama sonrası</a:t>
              </a:r>
            </a:p>
            <a:p>
              <a:pPr algn="ctr" eaLnBrk="1" hangingPunct="1"/>
              <a:r>
                <a:rPr lang="tr-TR" altLang="tr-TR" dirty="0">
                  <a:solidFill>
                    <a:schemeClr val="bg2"/>
                  </a:solidFill>
                  <a:latin typeface="Verdana" panose="020B0604030504040204" pitchFamily="34" charset="0"/>
                </a:rPr>
                <a:t>Denetim</a:t>
              </a:r>
            </a:p>
          </p:txBody>
        </p:sp>
        <p:sp>
          <p:nvSpPr>
            <p:cNvPr id="15" name="Line 12"/>
            <p:cNvSpPr>
              <a:spLocks noChangeShapeType="1"/>
            </p:cNvSpPr>
            <p:nvPr/>
          </p:nvSpPr>
          <p:spPr bwMode="auto">
            <a:xfrm flipH="1">
              <a:off x="4557714" y="2171701"/>
              <a:ext cx="542925" cy="561975"/>
            </a:xfrm>
            <a:prstGeom prst="line">
              <a:avLst/>
            </a:prstGeom>
            <a:noFill/>
            <a:ln w="19050">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 name="Line 13"/>
            <p:cNvSpPr>
              <a:spLocks noChangeShapeType="1"/>
            </p:cNvSpPr>
            <p:nvPr/>
          </p:nvSpPr>
          <p:spPr bwMode="auto">
            <a:xfrm>
              <a:off x="7058026" y="2197100"/>
              <a:ext cx="1241425" cy="966788"/>
            </a:xfrm>
            <a:prstGeom prst="line">
              <a:avLst/>
            </a:prstGeom>
            <a:noFill/>
            <a:ln w="19050">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 name="Line 14"/>
            <p:cNvSpPr>
              <a:spLocks noChangeShapeType="1"/>
            </p:cNvSpPr>
            <p:nvPr/>
          </p:nvSpPr>
          <p:spPr bwMode="auto">
            <a:xfrm>
              <a:off x="1992313" y="3208338"/>
              <a:ext cx="0" cy="273685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 name="Line 15"/>
            <p:cNvSpPr>
              <a:spLocks noChangeShapeType="1"/>
            </p:cNvSpPr>
            <p:nvPr/>
          </p:nvSpPr>
          <p:spPr bwMode="auto">
            <a:xfrm flipV="1">
              <a:off x="1992313" y="5861051"/>
              <a:ext cx="8107362" cy="7302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 name="Line 16"/>
            <p:cNvSpPr>
              <a:spLocks noChangeShapeType="1"/>
            </p:cNvSpPr>
            <p:nvPr/>
          </p:nvSpPr>
          <p:spPr bwMode="auto">
            <a:xfrm flipH="1" flipV="1">
              <a:off x="10052051" y="2705100"/>
              <a:ext cx="73025" cy="316865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 name="Rectangle 17"/>
            <p:cNvSpPr>
              <a:spLocks noChangeArrowheads="1"/>
            </p:cNvSpPr>
            <p:nvPr/>
          </p:nvSpPr>
          <p:spPr bwMode="auto">
            <a:xfrm>
              <a:off x="4079875" y="6042026"/>
              <a:ext cx="3816350" cy="422274"/>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b="1" dirty="0">
                  <a:solidFill>
                    <a:schemeClr val="accent6">
                      <a:lumMod val="60000"/>
                      <a:lumOff val="40000"/>
                    </a:schemeClr>
                  </a:solidFill>
                  <a:latin typeface="Verdana" panose="020B0604030504040204" pitchFamily="34" charset="0"/>
                </a:rPr>
                <a:t>İç Kontrol</a:t>
              </a:r>
            </a:p>
          </p:txBody>
        </p:sp>
        <p:sp>
          <p:nvSpPr>
            <p:cNvPr id="21" name="Oval 18"/>
            <p:cNvSpPr>
              <a:spLocks noChangeArrowheads="1"/>
            </p:cNvSpPr>
            <p:nvPr/>
          </p:nvSpPr>
          <p:spPr bwMode="auto">
            <a:xfrm>
              <a:off x="3359151" y="4292600"/>
              <a:ext cx="1203325" cy="86518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b="1" dirty="0">
                  <a:solidFill>
                    <a:schemeClr val="accent6">
                      <a:lumMod val="60000"/>
                      <a:lumOff val="40000"/>
                    </a:schemeClr>
                  </a:solidFill>
                  <a:latin typeface="Verdana" panose="020B0604030504040204" pitchFamily="34" charset="0"/>
                </a:rPr>
                <a:t>Harcama</a:t>
              </a:r>
            </a:p>
            <a:p>
              <a:pPr algn="ctr" eaLnBrk="1" hangingPunct="1"/>
              <a:r>
                <a:rPr lang="tr-TR" altLang="tr-TR" sz="1400" b="1" dirty="0">
                  <a:solidFill>
                    <a:schemeClr val="accent6">
                      <a:lumMod val="60000"/>
                      <a:lumOff val="40000"/>
                    </a:schemeClr>
                  </a:solidFill>
                  <a:latin typeface="Verdana" panose="020B0604030504040204" pitchFamily="34" charset="0"/>
                </a:rPr>
                <a:t> Birimi</a:t>
              </a:r>
            </a:p>
          </p:txBody>
        </p:sp>
        <p:sp>
          <p:nvSpPr>
            <p:cNvPr id="22" name="Oval 19"/>
            <p:cNvSpPr>
              <a:spLocks noChangeArrowheads="1"/>
            </p:cNvSpPr>
            <p:nvPr/>
          </p:nvSpPr>
          <p:spPr bwMode="auto">
            <a:xfrm>
              <a:off x="6456364" y="4292600"/>
              <a:ext cx="1152525" cy="86518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b="1" dirty="0">
                  <a:solidFill>
                    <a:schemeClr val="accent6">
                      <a:lumMod val="60000"/>
                      <a:lumOff val="40000"/>
                    </a:schemeClr>
                  </a:solidFill>
                  <a:latin typeface="Verdana" panose="020B0604030504040204" pitchFamily="34" charset="0"/>
                </a:rPr>
                <a:t>Harcama </a:t>
              </a:r>
            </a:p>
            <a:p>
              <a:pPr algn="ctr" eaLnBrk="1" hangingPunct="1"/>
              <a:r>
                <a:rPr lang="tr-TR" altLang="tr-TR" sz="1400" b="1" dirty="0">
                  <a:solidFill>
                    <a:schemeClr val="accent6">
                      <a:lumMod val="60000"/>
                      <a:lumOff val="40000"/>
                    </a:schemeClr>
                  </a:solidFill>
                  <a:latin typeface="Verdana" panose="020B0604030504040204" pitchFamily="34" charset="0"/>
                </a:rPr>
                <a:t>Birimi</a:t>
              </a:r>
            </a:p>
          </p:txBody>
        </p:sp>
        <p:sp>
          <p:nvSpPr>
            <p:cNvPr id="23" name="Line 20"/>
            <p:cNvSpPr>
              <a:spLocks noChangeShapeType="1"/>
            </p:cNvSpPr>
            <p:nvPr/>
          </p:nvSpPr>
          <p:spPr bwMode="auto">
            <a:xfrm flipV="1">
              <a:off x="3935414" y="4076701"/>
              <a:ext cx="3095625" cy="73025"/>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 name="Line 21"/>
            <p:cNvSpPr>
              <a:spLocks noChangeShapeType="1"/>
            </p:cNvSpPr>
            <p:nvPr/>
          </p:nvSpPr>
          <p:spPr bwMode="auto">
            <a:xfrm>
              <a:off x="3935413" y="4149726"/>
              <a:ext cx="0" cy="142875"/>
            </a:xfrm>
            <a:prstGeom prst="line">
              <a:avLst/>
            </a:prstGeom>
            <a:noFill/>
            <a:ln w="952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 name="Line 22"/>
            <p:cNvSpPr>
              <a:spLocks noChangeShapeType="1"/>
            </p:cNvSpPr>
            <p:nvPr/>
          </p:nvSpPr>
          <p:spPr bwMode="auto">
            <a:xfrm>
              <a:off x="5519738" y="4149726"/>
              <a:ext cx="0" cy="144463"/>
            </a:xfrm>
            <a:prstGeom prst="line">
              <a:avLst/>
            </a:prstGeom>
            <a:noFill/>
            <a:ln w="12700">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 name="Line 23"/>
            <p:cNvSpPr>
              <a:spLocks noChangeShapeType="1"/>
            </p:cNvSpPr>
            <p:nvPr/>
          </p:nvSpPr>
          <p:spPr bwMode="auto">
            <a:xfrm>
              <a:off x="7032625" y="4076700"/>
              <a:ext cx="0" cy="217488"/>
            </a:xfrm>
            <a:prstGeom prst="line">
              <a:avLst/>
            </a:prstGeom>
            <a:noFill/>
            <a:ln w="952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 name="Line 24"/>
            <p:cNvSpPr>
              <a:spLocks noChangeShapeType="1"/>
            </p:cNvSpPr>
            <p:nvPr/>
          </p:nvSpPr>
          <p:spPr bwMode="auto">
            <a:xfrm>
              <a:off x="5507038" y="2197100"/>
              <a:ext cx="12700" cy="18796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 name="Oval 26"/>
            <p:cNvSpPr>
              <a:spLocks noChangeArrowheads="1"/>
            </p:cNvSpPr>
            <p:nvPr/>
          </p:nvSpPr>
          <p:spPr bwMode="auto">
            <a:xfrm>
              <a:off x="2533651" y="3416301"/>
              <a:ext cx="1800225" cy="576263"/>
            </a:xfrm>
            <a:prstGeom prst="ellipse">
              <a:avLst/>
            </a:prstGeom>
            <a:solidFill>
              <a:srgbClr val="FFFF00">
                <a:alpha val="63921"/>
              </a:srgb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b="1" dirty="0">
                  <a:solidFill>
                    <a:srgbClr val="7030A0"/>
                  </a:solidFill>
                  <a:latin typeface="Garamond" panose="02020404030301010803" pitchFamily="18" charset="0"/>
                </a:rPr>
                <a:t>Muhasebe </a:t>
              </a:r>
            </a:p>
            <a:p>
              <a:pPr algn="ctr" eaLnBrk="1" hangingPunct="1"/>
              <a:r>
                <a:rPr lang="tr-TR" altLang="tr-TR" b="1" dirty="0">
                  <a:solidFill>
                    <a:srgbClr val="7030A0"/>
                  </a:solidFill>
                  <a:latin typeface="Garamond" panose="02020404030301010803" pitchFamily="18" charset="0"/>
                </a:rPr>
                <a:t>Birimi</a:t>
              </a:r>
            </a:p>
          </p:txBody>
        </p:sp>
      </p:grpSp>
      <p:sp>
        <p:nvSpPr>
          <p:cNvPr id="30" name="Rectangle 4"/>
          <p:cNvSpPr>
            <a:spLocks noChangeArrowheads="1"/>
          </p:cNvSpPr>
          <p:nvPr/>
        </p:nvSpPr>
        <p:spPr bwMode="auto">
          <a:xfrm>
            <a:off x="490728" y="927228"/>
            <a:ext cx="8229600" cy="523862"/>
          </a:xfrm>
          <a:prstGeom prst="rect">
            <a:avLst/>
          </a:prstGeom>
        </p:spPr>
        <p:txBody>
          <a:bodyPr vert="horz" lIns="91440" tIns="45720" rIns="91440" bIns="45720" rtlCol="0" anchor="b">
            <a:normAutofit/>
          </a:bodyPr>
          <a:lstStyle/>
          <a:p>
            <a:pPr>
              <a:spcBef>
                <a:spcPct val="0"/>
              </a:spcBef>
            </a:pPr>
            <a:r>
              <a:rPr lang="tr-TR" altLang="tr-TR" sz="2800" cap="all" dirty="0">
                <a:solidFill>
                  <a:schemeClr val="bg1"/>
                </a:solidFill>
                <a:latin typeface="+mj-lt"/>
                <a:ea typeface="+mj-ea"/>
                <a:cs typeface="+mj-cs"/>
              </a:rPr>
              <a:t>Mali Yönetim ve Kontrol </a:t>
            </a:r>
            <a:r>
              <a:rPr lang="tr-TR" altLang="tr-TR" sz="2800" cap="all" dirty="0" err="1" smtClean="0">
                <a:solidFill>
                  <a:schemeClr val="bg1"/>
                </a:solidFill>
                <a:latin typeface="+mj-lt"/>
                <a:ea typeface="+mj-ea"/>
                <a:cs typeface="+mj-cs"/>
              </a:rPr>
              <a:t>YapısI</a:t>
            </a:r>
            <a:endParaRPr lang="tr-TR" altLang="tr-TR" sz="2800" cap="all" dirty="0">
              <a:solidFill>
                <a:schemeClr val="bg1"/>
              </a:solidFill>
              <a:latin typeface="+mj-lt"/>
              <a:ea typeface="+mj-ea"/>
              <a:cs typeface="+mj-cs"/>
            </a:endParaRPr>
          </a:p>
        </p:txBody>
      </p:sp>
    </p:spTree>
    <p:extLst>
      <p:ext uri="{BB962C8B-B14F-4D97-AF65-F5344CB8AC3E}">
        <p14:creationId xmlns:p14="http://schemas.microsoft.com/office/powerpoint/2010/main" val="3187148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37237"/>
          </a:xfrm>
        </p:spPr>
        <p:txBody>
          <a:bodyPr>
            <a:normAutofit fontScale="92500" lnSpcReduction="20000"/>
          </a:bodyPr>
          <a:lstStyle/>
          <a:p>
            <a:pPr>
              <a:buFont typeface="Wingdings" panose="05000000000000000000" pitchFamily="2" charset="2"/>
              <a:buChar char="§"/>
            </a:pPr>
            <a:r>
              <a:rPr lang="tr-TR" sz="2800" i="1" dirty="0" smtClean="0">
                <a:solidFill>
                  <a:schemeClr val="accent3">
                    <a:lumMod val="50000"/>
                  </a:schemeClr>
                </a:solidFill>
              </a:rPr>
              <a:t>Mal,</a:t>
            </a:r>
          </a:p>
          <a:p>
            <a:pPr>
              <a:buFont typeface="Wingdings" panose="05000000000000000000" pitchFamily="2" charset="2"/>
              <a:buChar char="§"/>
            </a:pPr>
            <a:r>
              <a:rPr lang="tr-TR" sz="2800" i="1" dirty="0" smtClean="0">
                <a:solidFill>
                  <a:schemeClr val="accent3">
                    <a:lumMod val="50000"/>
                  </a:schemeClr>
                </a:solidFill>
              </a:rPr>
              <a:t>Hizmet ve</a:t>
            </a:r>
          </a:p>
          <a:p>
            <a:pPr>
              <a:buFont typeface="Wingdings" panose="05000000000000000000" pitchFamily="2" charset="2"/>
              <a:buChar char="§"/>
            </a:pPr>
            <a:r>
              <a:rPr lang="tr-TR" sz="2800" i="1" dirty="0" smtClean="0">
                <a:solidFill>
                  <a:schemeClr val="accent3">
                    <a:lumMod val="50000"/>
                  </a:schemeClr>
                </a:solidFill>
              </a:rPr>
              <a:t>Yapım İşleri</a:t>
            </a:r>
          </a:p>
          <a:p>
            <a:pPr marL="0" indent="0">
              <a:buNone/>
            </a:pPr>
            <a:endParaRPr lang="tr-TR" sz="1200" dirty="0" smtClean="0">
              <a:solidFill>
                <a:schemeClr val="accent3">
                  <a:lumMod val="50000"/>
                </a:schemeClr>
              </a:solidFill>
            </a:endParaRPr>
          </a:p>
          <a:p>
            <a:pPr>
              <a:buFont typeface="Wingdings" panose="05000000000000000000" pitchFamily="2" charset="2"/>
              <a:buChar char="ü"/>
            </a:pPr>
            <a:r>
              <a:rPr lang="tr-TR" sz="2800" dirty="0" smtClean="0">
                <a:solidFill>
                  <a:schemeClr val="accent3">
                    <a:lumMod val="50000"/>
                  </a:schemeClr>
                </a:solidFill>
              </a:rPr>
              <a:t>21 </a:t>
            </a:r>
            <a:r>
              <a:rPr lang="tr-TR" sz="2800" dirty="0">
                <a:solidFill>
                  <a:schemeClr val="accent3">
                    <a:lumMod val="50000"/>
                  </a:schemeClr>
                </a:solidFill>
              </a:rPr>
              <a:t>ve 22. maddelerindeki parasal limitler dahilinde yapılacak harcamaların yıllık </a:t>
            </a:r>
            <a:r>
              <a:rPr lang="tr-TR" sz="2800" dirty="0" smtClean="0">
                <a:solidFill>
                  <a:schemeClr val="accent3">
                    <a:lumMod val="50000"/>
                  </a:schemeClr>
                </a:solidFill>
              </a:rPr>
              <a:t>toplamı, </a:t>
            </a:r>
            <a:r>
              <a:rPr lang="tr-TR" sz="2800" dirty="0" smtClean="0">
                <a:solidFill>
                  <a:srgbClr val="FF0000"/>
                </a:solidFill>
              </a:rPr>
              <a:t>(Tüm maddelerini kapsar mı?)</a:t>
            </a:r>
          </a:p>
          <a:p>
            <a:pPr>
              <a:buFont typeface="Wingdings" panose="05000000000000000000" pitchFamily="2" charset="2"/>
              <a:buChar char="ü"/>
            </a:pPr>
            <a:r>
              <a:rPr lang="tr-TR" sz="2800" dirty="0" smtClean="0">
                <a:solidFill>
                  <a:schemeClr val="accent3">
                    <a:lumMod val="50000"/>
                  </a:schemeClr>
                </a:solidFill>
              </a:rPr>
              <a:t>idarelerin </a:t>
            </a:r>
            <a:r>
              <a:rPr lang="tr-TR" sz="2800" dirty="0">
                <a:solidFill>
                  <a:schemeClr val="accent3">
                    <a:lumMod val="50000"/>
                  </a:schemeClr>
                </a:solidFill>
              </a:rPr>
              <a:t>bütçelerine bu amaçla konulacak </a:t>
            </a:r>
            <a:r>
              <a:rPr lang="tr-TR" sz="2800" dirty="0" smtClean="0">
                <a:solidFill>
                  <a:schemeClr val="accent3">
                    <a:lumMod val="50000"/>
                  </a:schemeClr>
                </a:solidFill>
              </a:rPr>
              <a:t>ödeneklerin</a:t>
            </a:r>
          </a:p>
          <a:p>
            <a:pPr>
              <a:buFont typeface="Wingdings" panose="05000000000000000000" pitchFamily="2" charset="2"/>
              <a:buChar char="ü"/>
            </a:pPr>
            <a:r>
              <a:rPr lang="tr-TR" sz="2800" dirty="0" smtClean="0">
                <a:solidFill>
                  <a:schemeClr val="accent3">
                    <a:lumMod val="50000"/>
                  </a:schemeClr>
                </a:solidFill>
              </a:rPr>
              <a:t>%10’unu </a:t>
            </a:r>
            <a:r>
              <a:rPr lang="tr-TR" sz="2800" dirty="0">
                <a:solidFill>
                  <a:schemeClr val="accent3">
                    <a:lumMod val="50000"/>
                  </a:schemeClr>
                </a:solidFill>
              </a:rPr>
              <a:t>Kamu İhale </a:t>
            </a:r>
            <a:r>
              <a:rPr lang="tr-TR" sz="2800" dirty="0" smtClean="0">
                <a:solidFill>
                  <a:schemeClr val="accent3">
                    <a:lumMod val="50000"/>
                  </a:schemeClr>
                </a:solidFill>
              </a:rPr>
              <a:t>Kurumunun </a:t>
            </a:r>
            <a:r>
              <a:rPr lang="tr-TR" sz="2800" dirty="0">
                <a:solidFill>
                  <a:schemeClr val="accent3">
                    <a:lumMod val="50000"/>
                  </a:schemeClr>
                </a:solidFill>
              </a:rPr>
              <a:t>uygun görüşü olmadıkça </a:t>
            </a:r>
            <a:r>
              <a:rPr lang="tr-TR" sz="2800" dirty="0" smtClean="0">
                <a:solidFill>
                  <a:schemeClr val="accent3">
                    <a:lumMod val="50000"/>
                  </a:schemeClr>
                </a:solidFill>
              </a:rPr>
              <a:t>aşamaz.</a:t>
            </a:r>
          </a:p>
          <a:p>
            <a:pPr marL="0" indent="0">
              <a:buNone/>
            </a:pPr>
            <a:endParaRPr lang="tr-TR" sz="1200" b="1" dirty="0">
              <a:solidFill>
                <a:schemeClr val="accent3">
                  <a:lumMod val="50000"/>
                </a:schemeClr>
              </a:solidFill>
            </a:endParaRPr>
          </a:p>
          <a:p>
            <a:pPr marL="0" indent="0">
              <a:buNone/>
            </a:pPr>
            <a:r>
              <a:rPr lang="tr-TR" sz="1900" i="1" dirty="0" smtClean="0">
                <a:solidFill>
                  <a:schemeClr val="accent5">
                    <a:lumMod val="50000"/>
                  </a:schemeClr>
                </a:solidFill>
              </a:rPr>
              <a:t>15 / 02 / 2017 tarih ve 470 sayılı Rektörlük talimatı.</a:t>
            </a:r>
            <a:endParaRPr lang="tr-TR" sz="1900" dirty="0">
              <a:solidFill>
                <a:schemeClr val="accent5">
                  <a:lumMod val="50000"/>
                </a:schemeClr>
              </a:solidFill>
            </a:endParaRPr>
          </a:p>
        </p:txBody>
      </p:sp>
      <p:sp>
        <p:nvSpPr>
          <p:cNvPr id="4" name="Unvan 1"/>
          <p:cNvSpPr>
            <a:spLocks noGrp="1"/>
          </p:cNvSpPr>
          <p:nvPr>
            <p:ph type="title"/>
          </p:nvPr>
        </p:nvSpPr>
        <p:spPr>
          <a:xfrm>
            <a:off x="581192" y="863125"/>
            <a:ext cx="11029616" cy="587911"/>
          </a:xfrm>
        </p:spPr>
        <p:txBody>
          <a:bodyPr/>
          <a:lstStyle/>
          <a:p>
            <a:r>
              <a:rPr lang="tr-TR" dirty="0" smtClean="0"/>
              <a:t>Parasal Limitler - 1</a:t>
            </a:r>
            <a:endParaRPr lang="tr-TR" dirty="0"/>
          </a:p>
        </p:txBody>
      </p:sp>
    </p:spTree>
    <p:extLst>
      <p:ext uri="{BB962C8B-B14F-4D97-AF65-F5344CB8AC3E}">
        <p14:creationId xmlns:p14="http://schemas.microsoft.com/office/powerpoint/2010/main" val="1240316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93456"/>
          </a:xfrm>
        </p:spPr>
        <p:txBody>
          <a:bodyPr anchor="t">
            <a:noAutofit/>
          </a:bodyPr>
          <a:lstStyle/>
          <a:p>
            <a:pPr marL="0" indent="0">
              <a:buNone/>
            </a:pPr>
            <a:r>
              <a:rPr lang="tr-TR" sz="2200" b="1" dirty="0" smtClean="0">
                <a:solidFill>
                  <a:schemeClr val="accent3">
                    <a:lumMod val="50000"/>
                  </a:schemeClr>
                </a:solidFill>
              </a:rPr>
              <a:t>Bütçe Kanunun (E) İşaretli Cetvelinde her </a:t>
            </a:r>
            <a:r>
              <a:rPr lang="tr-TR" sz="2200" b="1" dirty="0">
                <a:solidFill>
                  <a:schemeClr val="accent3">
                    <a:lumMod val="50000"/>
                  </a:schemeClr>
                </a:solidFill>
              </a:rPr>
              <a:t>bir alım için ihtiyacın nereden ve hangi usulle temin edileceğine bakılmaksızın vergiler dahil olmak üzere;</a:t>
            </a:r>
          </a:p>
          <a:p>
            <a:pPr marL="457200" indent="-457200" defTabSz="179388">
              <a:buFont typeface="+mj-lt"/>
              <a:buAutoNum type="alphaLcParenR"/>
            </a:pPr>
            <a:r>
              <a:rPr lang="tr-TR" sz="2200" dirty="0" smtClean="0">
                <a:solidFill>
                  <a:schemeClr val="accent3">
                    <a:lumMod val="50000"/>
                  </a:schemeClr>
                </a:solidFill>
              </a:rPr>
              <a:t>Menkul </a:t>
            </a:r>
            <a:r>
              <a:rPr lang="tr-TR" sz="2200" dirty="0">
                <a:solidFill>
                  <a:schemeClr val="accent3">
                    <a:lumMod val="50000"/>
                  </a:schemeClr>
                </a:solidFill>
              </a:rPr>
              <a:t>mal alımlarında</a:t>
            </a:r>
            <a:r>
              <a:rPr lang="pt-BR" sz="2200" dirty="0">
                <a:solidFill>
                  <a:schemeClr val="accent3">
                    <a:lumMod val="50000"/>
                  </a:schemeClr>
                </a:solidFill>
              </a:rPr>
              <a:t> 25.000 </a:t>
            </a:r>
            <a:r>
              <a:rPr lang="tr-TR" sz="2200" dirty="0">
                <a:solidFill>
                  <a:schemeClr val="accent3">
                    <a:lumMod val="50000"/>
                  </a:schemeClr>
                </a:solidFill>
              </a:rPr>
              <a:t>Türk Lirasını,</a:t>
            </a:r>
          </a:p>
          <a:p>
            <a:pPr marL="457200" indent="-457200" defTabSz="179388">
              <a:buFont typeface="+mj-lt"/>
              <a:buAutoNum type="alphaLcParenR"/>
            </a:pPr>
            <a:r>
              <a:rPr lang="tr-TR" sz="2200" dirty="0" err="1" smtClean="0">
                <a:solidFill>
                  <a:schemeClr val="accent3">
                    <a:lumMod val="50000"/>
                  </a:schemeClr>
                </a:solidFill>
              </a:rPr>
              <a:t>Gayrimaddi</a:t>
            </a:r>
            <a:r>
              <a:rPr lang="tr-TR" sz="2200" dirty="0" smtClean="0">
                <a:solidFill>
                  <a:schemeClr val="accent3">
                    <a:lumMod val="50000"/>
                  </a:schemeClr>
                </a:solidFill>
              </a:rPr>
              <a:t> </a:t>
            </a:r>
            <a:r>
              <a:rPr lang="tr-TR" sz="2200" dirty="0">
                <a:solidFill>
                  <a:schemeClr val="accent3">
                    <a:lumMod val="50000"/>
                  </a:schemeClr>
                </a:solidFill>
              </a:rPr>
              <a:t>hak alımlarında</a:t>
            </a:r>
            <a:r>
              <a:rPr lang="pt-BR" sz="2200" dirty="0">
                <a:solidFill>
                  <a:schemeClr val="accent3">
                    <a:lumMod val="50000"/>
                  </a:schemeClr>
                </a:solidFill>
              </a:rPr>
              <a:t> 20.000 </a:t>
            </a:r>
            <a:r>
              <a:rPr lang="tr-TR" sz="2200" dirty="0">
                <a:solidFill>
                  <a:schemeClr val="accent3">
                    <a:lumMod val="50000"/>
                  </a:schemeClr>
                </a:solidFill>
              </a:rPr>
              <a:t>Türk Lirasını,</a:t>
            </a:r>
            <a:r>
              <a:rPr lang="pt-BR" sz="2200" dirty="0">
                <a:solidFill>
                  <a:schemeClr val="accent3">
                    <a:lumMod val="50000"/>
                  </a:schemeClr>
                </a:solidFill>
              </a:rPr>
              <a:t> </a:t>
            </a:r>
            <a:endParaRPr lang="tr-TR" sz="2200" dirty="0">
              <a:solidFill>
                <a:schemeClr val="accent3">
                  <a:lumMod val="50000"/>
                </a:schemeClr>
              </a:solidFill>
            </a:endParaRPr>
          </a:p>
          <a:p>
            <a:pPr marL="457200" indent="-457200" defTabSz="179388">
              <a:buFont typeface="+mj-lt"/>
              <a:buAutoNum type="alphaLcParenR"/>
            </a:pPr>
            <a:r>
              <a:rPr lang="tr-TR" sz="2200" dirty="0" smtClean="0">
                <a:solidFill>
                  <a:schemeClr val="accent3">
                    <a:lumMod val="50000"/>
                  </a:schemeClr>
                </a:solidFill>
              </a:rPr>
              <a:t>Menkul </a:t>
            </a:r>
            <a:r>
              <a:rPr lang="tr-TR" sz="2200" dirty="0">
                <a:solidFill>
                  <a:schemeClr val="accent3">
                    <a:lumMod val="50000"/>
                  </a:schemeClr>
                </a:solidFill>
              </a:rPr>
              <a:t>malların bakım ve onarımlarında</a:t>
            </a:r>
            <a:r>
              <a:rPr lang="pt-BR" sz="2200" dirty="0">
                <a:solidFill>
                  <a:schemeClr val="accent3">
                    <a:lumMod val="50000"/>
                  </a:schemeClr>
                </a:solidFill>
              </a:rPr>
              <a:t> 25.000</a:t>
            </a:r>
            <a:r>
              <a:rPr lang="tr-TR" sz="2200" dirty="0">
                <a:solidFill>
                  <a:schemeClr val="accent3">
                    <a:lumMod val="50000"/>
                  </a:schemeClr>
                </a:solidFill>
              </a:rPr>
              <a:t> Türk Lirasını, </a:t>
            </a:r>
          </a:p>
          <a:p>
            <a:pPr marL="457200" indent="-457200" defTabSz="179388">
              <a:buFont typeface="+mj-lt"/>
              <a:buAutoNum type="alphaLcParenR"/>
            </a:pPr>
            <a:r>
              <a:rPr lang="tr-TR" sz="2200" dirty="0" smtClean="0">
                <a:solidFill>
                  <a:schemeClr val="accent3">
                    <a:lumMod val="50000"/>
                  </a:schemeClr>
                </a:solidFill>
              </a:rPr>
              <a:t>Gayrimenkullerin </a:t>
            </a:r>
            <a:r>
              <a:rPr lang="tr-TR" sz="2200" dirty="0">
                <a:solidFill>
                  <a:schemeClr val="accent3">
                    <a:lumMod val="50000"/>
                  </a:schemeClr>
                </a:solidFill>
              </a:rPr>
              <a:t>bakım ve onarımlarında</a:t>
            </a:r>
            <a:r>
              <a:rPr lang="pt-BR" sz="2200" dirty="0">
                <a:solidFill>
                  <a:schemeClr val="accent3">
                    <a:lumMod val="50000"/>
                  </a:schemeClr>
                </a:solidFill>
              </a:rPr>
              <a:t> 55.000</a:t>
            </a:r>
            <a:r>
              <a:rPr lang="tr-TR" sz="2200" dirty="0">
                <a:solidFill>
                  <a:schemeClr val="accent3">
                    <a:lumMod val="50000"/>
                  </a:schemeClr>
                </a:solidFill>
              </a:rPr>
              <a:t> Türk Lirasını, </a:t>
            </a:r>
            <a:r>
              <a:rPr lang="tr-TR" sz="2200" dirty="0" smtClean="0">
                <a:solidFill>
                  <a:schemeClr val="accent3">
                    <a:lumMod val="50000"/>
                  </a:schemeClr>
                </a:solidFill>
              </a:rPr>
              <a:t>aşan </a:t>
            </a:r>
            <a:r>
              <a:rPr lang="tr-TR" sz="2200" dirty="0">
                <a:solidFill>
                  <a:schemeClr val="accent3">
                    <a:lumMod val="50000"/>
                  </a:schemeClr>
                </a:solidFill>
              </a:rPr>
              <a:t>tutarlar </a:t>
            </a:r>
            <a:endParaRPr lang="tr-TR" sz="2200" dirty="0" smtClean="0">
              <a:solidFill>
                <a:schemeClr val="accent3">
                  <a:lumMod val="50000"/>
                </a:schemeClr>
              </a:solidFill>
            </a:endParaRPr>
          </a:p>
          <a:p>
            <a:pPr>
              <a:buFont typeface="Wingdings" panose="05000000000000000000" pitchFamily="2" charset="2"/>
              <a:buChar char="ü"/>
            </a:pPr>
            <a:r>
              <a:rPr lang="tr-TR" sz="2200" u="sng" dirty="0" smtClean="0">
                <a:solidFill>
                  <a:schemeClr val="accent3">
                    <a:lumMod val="50000"/>
                  </a:schemeClr>
                </a:solidFill>
              </a:rPr>
              <a:t>“(</a:t>
            </a:r>
            <a:r>
              <a:rPr lang="tr-TR" sz="2200" u="sng" dirty="0">
                <a:solidFill>
                  <a:schemeClr val="accent3">
                    <a:lumMod val="50000"/>
                  </a:schemeClr>
                </a:solidFill>
              </a:rPr>
              <a:t>03) Mal ve Hizmet Alım Giderleri</a:t>
            </a:r>
            <a:r>
              <a:rPr lang="tr-TR" sz="2200" dirty="0">
                <a:solidFill>
                  <a:schemeClr val="accent3">
                    <a:lumMod val="50000"/>
                  </a:schemeClr>
                </a:solidFill>
              </a:rPr>
              <a:t>” tertiplerinden ödenemez. </a:t>
            </a:r>
            <a:endParaRPr lang="tr-TR" sz="2200" dirty="0" smtClean="0">
              <a:solidFill>
                <a:schemeClr val="accent3">
                  <a:lumMod val="50000"/>
                </a:schemeClr>
              </a:solidFill>
            </a:endParaRPr>
          </a:p>
          <a:p>
            <a:pPr>
              <a:buFont typeface="Wingdings" panose="05000000000000000000" pitchFamily="2" charset="2"/>
              <a:buChar char="ü"/>
            </a:pPr>
            <a:r>
              <a:rPr lang="tr-TR" sz="2200" u="sng" dirty="0" smtClean="0">
                <a:solidFill>
                  <a:schemeClr val="accent3">
                    <a:lumMod val="50000"/>
                  </a:schemeClr>
                </a:solidFill>
              </a:rPr>
              <a:t>“(</a:t>
            </a:r>
            <a:r>
              <a:rPr lang="tr-TR" sz="2200" u="sng" dirty="0">
                <a:solidFill>
                  <a:schemeClr val="accent3">
                    <a:lumMod val="50000"/>
                  </a:schemeClr>
                </a:solidFill>
              </a:rPr>
              <a:t>06) Sermaye </a:t>
            </a:r>
            <a:r>
              <a:rPr lang="tr-TR" sz="2200" u="sng" dirty="0" err="1">
                <a:solidFill>
                  <a:schemeClr val="accent3">
                    <a:lumMod val="50000"/>
                  </a:schemeClr>
                </a:solidFill>
              </a:rPr>
              <a:t>Giderleri</a:t>
            </a:r>
            <a:r>
              <a:rPr lang="tr-TR" sz="2200" dirty="0" err="1">
                <a:solidFill>
                  <a:schemeClr val="accent3">
                    <a:lumMod val="50000"/>
                  </a:schemeClr>
                </a:solidFill>
              </a:rPr>
              <a:t>”ne</a:t>
            </a:r>
            <a:r>
              <a:rPr lang="tr-TR" sz="2200" dirty="0">
                <a:solidFill>
                  <a:schemeClr val="accent3">
                    <a:lumMod val="50000"/>
                  </a:schemeClr>
                </a:solidFill>
              </a:rPr>
              <a:t> ilişkin olarak yukarıdaki limitlerin uygulanmasında toplam proje ödeneği esas alınır. </a:t>
            </a:r>
          </a:p>
        </p:txBody>
      </p:sp>
      <p:sp>
        <p:nvSpPr>
          <p:cNvPr id="4" name="Unvan 1"/>
          <p:cNvSpPr txBox="1">
            <a:spLocks/>
          </p:cNvSpPr>
          <p:nvPr/>
        </p:nvSpPr>
        <p:spPr>
          <a:xfrm>
            <a:off x="581192" y="863125"/>
            <a:ext cx="11029616" cy="587911"/>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Parasal Limitler - 2</a:t>
            </a:r>
            <a:endParaRPr lang="tr-TR" dirty="0"/>
          </a:p>
        </p:txBody>
      </p:sp>
    </p:spTree>
    <p:extLst>
      <p:ext uri="{BB962C8B-B14F-4D97-AF65-F5344CB8AC3E}">
        <p14:creationId xmlns:p14="http://schemas.microsoft.com/office/powerpoint/2010/main" val="389586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766063"/>
            <a:ext cx="11029616" cy="683023"/>
          </a:xfrm>
        </p:spPr>
        <p:txBody>
          <a:bodyPr/>
          <a:lstStyle/>
          <a:p>
            <a:r>
              <a:rPr lang="tr-TR" dirty="0" smtClean="0"/>
              <a:t>ÖN MALİ KONTROL - 1</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smtClean="0">
                <a:solidFill>
                  <a:schemeClr val="accent3">
                    <a:lumMod val="50000"/>
                  </a:schemeClr>
                </a:solidFill>
              </a:rPr>
              <a:t>5018 </a:t>
            </a:r>
            <a:r>
              <a:rPr lang="tr-TR" sz="2800" dirty="0">
                <a:solidFill>
                  <a:schemeClr val="accent3">
                    <a:lumMod val="50000"/>
                  </a:schemeClr>
                </a:solidFill>
              </a:rPr>
              <a:t>sayılı Kamu Mali Yönetimi ve Kontrol Kanunu’nun 58’inci ve 60’ıncı maddelerine </a:t>
            </a:r>
            <a:r>
              <a:rPr lang="tr-TR" sz="2800" dirty="0" smtClean="0">
                <a:solidFill>
                  <a:schemeClr val="accent3">
                    <a:lumMod val="50000"/>
                  </a:schemeClr>
                </a:solidFill>
              </a:rPr>
              <a:t>ve</a:t>
            </a:r>
          </a:p>
          <a:p>
            <a:pPr marL="0" indent="0">
              <a:buNone/>
            </a:pPr>
            <a:r>
              <a:rPr lang="tr-TR" sz="2800" dirty="0" smtClean="0">
                <a:solidFill>
                  <a:schemeClr val="accent3">
                    <a:lumMod val="50000"/>
                  </a:schemeClr>
                </a:solidFill>
              </a:rPr>
              <a:t>İç </a:t>
            </a:r>
            <a:r>
              <a:rPr lang="tr-TR" sz="2800" dirty="0">
                <a:solidFill>
                  <a:schemeClr val="accent3">
                    <a:lumMod val="50000"/>
                  </a:schemeClr>
                </a:solidFill>
              </a:rPr>
              <a:t>Kontrol ve Ön Mali Kontrole İlişkin Usul ve Esaslar Hakkında Yönetmeliğin 27’inci maddesine istinaden, </a:t>
            </a:r>
            <a:endParaRPr lang="tr-TR" sz="2800" dirty="0" smtClean="0">
              <a:solidFill>
                <a:schemeClr val="accent3">
                  <a:lumMod val="50000"/>
                </a:schemeClr>
              </a:solidFill>
            </a:endParaRPr>
          </a:p>
          <a:p>
            <a:pPr marL="0" indent="0">
              <a:buNone/>
            </a:pPr>
            <a:r>
              <a:rPr lang="tr-TR" sz="2800" dirty="0" smtClean="0">
                <a:solidFill>
                  <a:schemeClr val="accent3">
                    <a:lumMod val="50000"/>
                  </a:schemeClr>
                </a:solidFill>
              </a:rPr>
              <a:t>Merkezi </a:t>
            </a:r>
            <a:r>
              <a:rPr lang="tr-TR" sz="2800" dirty="0">
                <a:solidFill>
                  <a:schemeClr val="accent3">
                    <a:lumMod val="50000"/>
                  </a:schemeClr>
                </a:solidFill>
              </a:rPr>
              <a:t>Yönetim Bütçe Kanunu ile Üniversitemize tahsis edilen ödeneklerin kullanımına ilişkin olarak yapılacak harcama işlemlerinden</a:t>
            </a:r>
            <a:r>
              <a:rPr lang="tr-TR" sz="2800" dirty="0" smtClean="0">
                <a:solidFill>
                  <a:schemeClr val="accent3">
                    <a:lumMod val="50000"/>
                  </a:schemeClr>
                </a:solidFill>
              </a:rPr>
              <a:t>;</a:t>
            </a:r>
            <a:endParaRPr lang="tr-TR" sz="2800" dirty="0">
              <a:solidFill>
                <a:schemeClr val="accent3">
                  <a:lumMod val="50000"/>
                </a:schemeClr>
              </a:solidFill>
            </a:endParaRPr>
          </a:p>
        </p:txBody>
      </p:sp>
    </p:spTree>
    <p:extLst>
      <p:ext uri="{BB962C8B-B14F-4D97-AF65-F5344CB8AC3E}">
        <p14:creationId xmlns:p14="http://schemas.microsoft.com/office/powerpoint/2010/main" val="1853754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581191" y="820927"/>
            <a:ext cx="11029616" cy="683023"/>
          </a:xfrm>
        </p:spPr>
        <p:txBody>
          <a:bodyPr/>
          <a:lstStyle/>
          <a:p>
            <a:r>
              <a:rPr lang="tr-TR" dirty="0" smtClean="0"/>
              <a:t>ÖN MALİ KONTROL - 2</a:t>
            </a:r>
            <a:endParaRPr lang="tr-TR" dirty="0"/>
          </a:p>
        </p:txBody>
      </p:sp>
      <p:pic>
        <p:nvPicPr>
          <p:cNvPr id="2" name="Resim 1"/>
          <p:cNvPicPr>
            <a:picLocks noChangeAspect="1"/>
          </p:cNvPicPr>
          <p:nvPr/>
        </p:nvPicPr>
        <p:blipFill>
          <a:blip r:embed="rId2"/>
          <a:stretch>
            <a:fillRect/>
          </a:stretch>
        </p:blipFill>
        <p:spPr>
          <a:xfrm>
            <a:off x="520718" y="2180496"/>
            <a:ext cx="11150561" cy="4074000"/>
          </a:xfrm>
          <a:prstGeom prst="rect">
            <a:avLst/>
          </a:prstGeom>
        </p:spPr>
      </p:pic>
    </p:spTree>
    <p:extLst>
      <p:ext uri="{BB962C8B-B14F-4D97-AF65-F5344CB8AC3E}">
        <p14:creationId xmlns:p14="http://schemas.microsoft.com/office/powerpoint/2010/main" val="409743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046568"/>
          </a:xfrm>
        </p:spPr>
        <p:txBody>
          <a:bodyPr anchor="t">
            <a:normAutofit/>
          </a:bodyPr>
          <a:lstStyle/>
          <a:p>
            <a:pPr marL="0" indent="0">
              <a:buNone/>
            </a:pPr>
            <a:r>
              <a:rPr lang="tr-TR" sz="2800" dirty="0">
                <a:solidFill>
                  <a:schemeClr val="accent3">
                    <a:lumMod val="50000"/>
                  </a:schemeClr>
                </a:solidFill>
              </a:rPr>
              <a:t>Harcama biriminde ödeme emri belgesi düzenleyicileri tarafından yapılan kontrol sonucunda ödeme emri belgesi üzerine İç Kontrol Yönetmeliğinin </a:t>
            </a:r>
            <a:r>
              <a:rPr lang="tr-TR" sz="2800" b="1" dirty="0">
                <a:solidFill>
                  <a:schemeClr val="accent3">
                    <a:lumMod val="50000"/>
                  </a:schemeClr>
                </a:solidFill>
              </a:rPr>
              <a:t>8</a:t>
            </a:r>
            <a:r>
              <a:rPr lang="tr-TR" sz="2800" dirty="0">
                <a:solidFill>
                  <a:schemeClr val="accent3">
                    <a:lumMod val="50000"/>
                  </a:schemeClr>
                </a:solidFill>
              </a:rPr>
              <a:t>’inci maddesine göre </a:t>
            </a:r>
            <a:r>
              <a:rPr lang="tr-TR" sz="2800" b="1" dirty="0">
                <a:solidFill>
                  <a:schemeClr val="accent3">
                    <a:lumMod val="50000"/>
                  </a:schemeClr>
                </a:solidFill>
              </a:rPr>
              <a:t>“</a:t>
            </a:r>
            <a:r>
              <a:rPr lang="tr-TR" sz="2800" b="1" u="sng" dirty="0">
                <a:solidFill>
                  <a:schemeClr val="accent3">
                    <a:lumMod val="50000"/>
                  </a:schemeClr>
                </a:solidFill>
              </a:rPr>
              <a:t>Kontrol Edilmiş ve Uygun Görülmüştür</a:t>
            </a:r>
            <a:r>
              <a:rPr lang="tr-TR" sz="2800" b="1" dirty="0">
                <a:solidFill>
                  <a:schemeClr val="accent3">
                    <a:lumMod val="50000"/>
                  </a:schemeClr>
                </a:solidFill>
              </a:rPr>
              <a:t>”</a:t>
            </a:r>
            <a:r>
              <a:rPr lang="tr-TR" sz="2800" dirty="0">
                <a:solidFill>
                  <a:schemeClr val="accent3">
                    <a:lumMod val="50000"/>
                  </a:schemeClr>
                </a:solidFill>
              </a:rPr>
              <a:t> şerhi düşülerek imzalanacaktır</a:t>
            </a:r>
            <a:r>
              <a:rPr lang="tr-TR" sz="2800" dirty="0" smtClean="0">
                <a:solidFill>
                  <a:schemeClr val="accent3">
                    <a:lumMod val="50000"/>
                  </a:schemeClr>
                </a:solidFill>
              </a:rPr>
              <a:t>.</a:t>
            </a:r>
            <a:endParaRPr lang="tr-TR" sz="2800" dirty="0">
              <a:solidFill>
                <a:schemeClr val="accent3">
                  <a:lumMod val="50000"/>
                </a:schemeClr>
              </a:solidFill>
            </a:endParaRPr>
          </a:p>
          <a:p>
            <a:pPr marL="0" indent="0">
              <a:buNone/>
            </a:pPr>
            <a:r>
              <a:rPr lang="tr-TR" sz="2800" dirty="0">
                <a:solidFill>
                  <a:schemeClr val="accent3">
                    <a:lumMod val="50000"/>
                  </a:schemeClr>
                </a:solidFill>
              </a:rPr>
              <a:t>Ayrıca, tüm harcamalar ödeme aşamasında mali yönden Üniversitemiz Strateji Geliştirme Daire Başkanlığı tarafından incelemeye tabi tutulacaktır. </a:t>
            </a:r>
            <a:endParaRPr lang="tr-TR" sz="2800" dirty="0" smtClean="0">
              <a:solidFill>
                <a:schemeClr val="accent3">
                  <a:lumMod val="50000"/>
                </a:schemeClr>
              </a:solidFill>
            </a:endParaRPr>
          </a:p>
          <a:p>
            <a:pPr marL="0" indent="0">
              <a:buNone/>
            </a:pPr>
            <a:endParaRPr lang="tr-TR" sz="1000" i="1" dirty="0" smtClean="0">
              <a:solidFill>
                <a:schemeClr val="accent5">
                  <a:lumMod val="50000"/>
                </a:schemeClr>
              </a:solidFill>
            </a:endParaRPr>
          </a:p>
          <a:p>
            <a:pPr marL="0" indent="0">
              <a:buNone/>
            </a:pPr>
            <a:r>
              <a:rPr lang="tr-TR" i="1" dirty="0" smtClean="0">
                <a:solidFill>
                  <a:schemeClr val="accent5">
                    <a:lumMod val="50000"/>
                  </a:schemeClr>
                </a:solidFill>
              </a:rPr>
              <a:t>25 </a:t>
            </a:r>
            <a:r>
              <a:rPr lang="tr-TR" i="1" dirty="0">
                <a:solidFill>
                  <a:schemeClr val="accent5">
                    <a:lumMod val="50000"/>
                  </a:schemeClr>
                </a:solidFill>
              </a:rPr>
              <a:t>/ </a:t>
            </a:r>
            <a:r>
              <a:rPr lang="tr-TR" i="1" dirty="0" smtClean="0">
                <a:solidFill>
                  <a:schemeClr val="accent5">
                    <a:lumMod val="50000"/>
                  </a:schemeClr>
                </a:solidFill>
              </a:rPr>
              <a:t>01 </a:t>
            </a:r>
            <a:r>
              <a:rPr lang="tr-TR" i="1" dirty="0">
                <a:solidFill>
                  <a:schemeClr val="accent5">
                    <a:lumMod val="50000"/>
                  </a:schemeClr>
                </a:solidFill>
              </a:rPr>
              <a:t>/ 2017 tarih ve </a:t>
            </a:r>
            <a:r>
              <a:rPr lang="tr-TR" i="1" dirty="0" smtClean="0">
                <a:solidFill>
                  <a:schemeClr val="accent5">
                    <a:lumMod val="50000"/>
                  </a:schemeClr>
                </a:solidFill>
              </a:rPr>
              <a:t>686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807719"/>
            <a:ext cx="11029616" cy="683023"/>
          </a:xfrm>
        </p:spPr>
        <p:txBody>
          <a:bodyPr/>
          <a:lstStyle/>
          <a:p>
            <a:r>
              <a:rPr lang="tr-TR" dirty="0" smtClean="0"/>
              <a:t>ÖN MALİ KONTROL - 3</a:t>
            </a:r>
            <a:endParaRPr lang="tr-TR" dirty="0"/>
          </a:p>
        </p:txBody>
      </p:sp>
    </p:spTree>
    <p:extLst>
      <p:ext uri="{BB962C8B-B14F-4D97-AF65-F5344CB8AC3E}">
        <p14:creationId xmlns:p14="http://schemas.microsoft.com/office/powerpoint/2010/main" val="3884184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MEVZUAT UYGULAMALARI</a:t>
            </a:r>
            <a:br>
              <a:rPr lang="tr-TR" dirty="0" smtClean="0"/>
            </a:br>
            <a:r>
              <a:rPr lang="tr-TR" dirty="0" smtClean="0"/>
              <a:t>İÇ GENELGELER</a:t>
            </a:r>
            <a:endParaRPr lang="tr-TR"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361357705"/>
              </p:ext>
            </p:extLst>
          </p:nvPr>
        </p:nvGraphicFramePr>
        <p:xfrm>
          <a:off x="581192" y="2084832"/>
          <a:ext cx="11029616" cy="4425698"/>
        </p:xfrm>
        <a:graphic>
          <a:graphicData uri="http://schemas.openxmlformats.org/drawingml/2006/table">
            <a:tbl>
              <a:tblPr>
                <a:tableStyleId>{5C22544A-7EE6-4342-B048-85BDC9FD1C3A}</a:tableStyleId>
              </a:tblPr>
              <a:tblGrid>
                <a:gridCol w="5307484">
                  <a:extLst>
                    <a:ext uri="{9D8B030D-6E8A-4147-A177-3AD203B41FA5}">
                      <a16:colId xmlns:a16="http://schemas.microsoft.com/office/drawing/2014/main" val="2394268296"/>
                    </a:ext>
                  </a:extLst>
                </a:gridCol>
                <a:gridCol w="414648">
                  <a:extLst>
                    <a:ext uri="{9D8B030D-6E8A-4147-A177-3AD203B41FA5}">
                      <a16:colId xmlns:a16="http://schemas.microsoft.com/office/drawing/2014/main" val="1477562050"/>
                    </a:ext>
                  </a:extLst>
                </a:gridCol>
                <a:gridCol w="5307484">
                  <a:extLst>
                    <a:ext uri="{9D8B030D-6E8A-4147-A177-3AD203B41FA5}">
                      <a16:colId xmlns:a16="http://schemas.microsoft.com/office/drawing/2014/main" val="515134978"/>
                    </a:ext>
                  </a:extLst>
                </a:gridCol>
              </a:tblGrid>
              <a:tr h="532288">
                <a:tc>
                  <a:txBody>
                    <a:bodyPr/>
                    <a:lstStyle/>
                    <a:p>
                      <a:pPr marL="285750" indent="-285750" algn="l" rtl="0" fontAlgn="ctr">
                        <a:buClr>
                          <a:schemeClr val="accent2"/>
                        </a:buClr>
                        <a:buSzPts val="1000"/>
                        <a:buFont typeface="Wingdings" panose="05000000000000000000" pitchFamily="2" charset="2"/>
                        <a:buChar char="ü"/>
                      </a:pPr>
                      <a:r>
                        <a:rPr lang="tr-TR" sz="1800" b="0" i="0" u="none" strike="noStrike" dirty="0" smtClean="0">
                          <a:solidFill>
                            <a:schemeClr val="accent3">
                              <a:lumMod val="50000"/>
                            </a:schemeClr>
                          </a:solidFill>
                          <a:effectLst/>
                          <a:latin typeface="Calibri" panose="020F0502020204030204" pitchFamily="34" charset="0"/>
                        </a:rPr>
                        <a:t>Parasal Limitler</a:t>
                      </a:r>
                      <a:endParaRPr lang="tr-TR" sz="1800" b="0" i="0" u="none" strike="noStrike" dirty="0">
                        <a:solidFill>
                          <a:schemeClr val="accent3">
                            <a:lumMod val="50000"/>
                          </a:schemeClr>
                        </a:solidFill>
                        <a:effectLst/>
                        <a:latin typeface="Calibri" panose="020F0502020204030204" pitchFamily="34" charset="0"/>
                      </a:endParaRPr>
                    </a:p>
                  </a:txBody>
                  <a:tcPr marL="9525" marR="9525" marT="9525" marB="0" anchor="ctr"/>
                </a:tc>
                <a:tc rowSpan="8">
                  <a:txBody>
                    <a:bodyPr/>
                    <a:lstStyle/>
                    <a:p>
                      <a:pPr marL="285750" indent="-285750" algn="l" fontAlgn="b">
                        <a:buFont typeface="Wingdings" panose="05000000000000000000" pitchFamily="2" charset="2"/>
                        <a:buChar char="ü"/>
                      </a:pPr>
                      <a:endParaRPr lang="tr-TR" sz="1800" b="0" i="0" u="none" strike="noStrike" dirty="0">
                        <a:solidFill>
                          <a:schemeClr val="accent3">
                            <a:lumMod val="50000"/>
                          </a:schemeClr>
                        </a:solidFill>
                        <a:effectLst/>
                        <a:latin typeface="Calibri" panose="020F0502020204030204" pitchFamily="34" charset="0"/>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Taşınır İstekleri</a:t>
                      </a:r>
                    </a:p>
                  </a:txBody>
                  <a:tcPr marL="9525" marR="9525" marT="9525" marB="0" anchor="ctr"/>
                </a:tc>
                <a:extLst>
                  <a:ext uri="{0D108BD9-81ED-4DB2-BD59-A6C34878D82A}">
                    <a16:rowId xmlns:a16="http://schemas.microsoft.com/office/drawing/2014/main" val="1933827553"/>
                  </a:ext>
                </a:extLst>
              </a:tr>
              <a:tr h="532288">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Ön Mali Kontrol</a:t>
                      </a: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Taşınır İşlemleri Hakkında</a:t>
                      </a:r>
                    </a:p>
                  </a:txBody>
                  <a:tcPr marL="9525" marR="9525" marT="9525" marB="0" anchor="ctr"/>
                </a:tc>
                <a:extLst>
                  <a:ext uri="{0D108BD9-81ED-4DB2-BD59-A6C34878D82A}">
                    <a16:rowId xmlns:a16="http://schemas.microsoft.com/office/drawing/2014/main" val="2322804501"/>
                  </a:ext>
                </a:extLst>
              </a:tr>
              <a:tr h="588086">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Yetkisiz Tahsilat ve Ödeme </a:t>
                      </a:r>
                      <a:endParaRPr lang="tr-TR" sz="1800" b="0" i="0" u="none" strike="noStrike" kern="1200" dirty="0" smtClean="0">
                        <a:solidFill>
                          <a:schemeClr val="accent3">
                            <a:lumMod val="50000"/>
                          </a:schemeClr>
                        </a:solidFill>
                        <a:effectLst/>
                        <a:latin typeface="Calibri" panose="020F0502020204030204" pitchFamily="34" charset="0"/>
                        <a:ea typeface="+mn-ea"/>
                        <a:cs typeface="+mn-cs"/>
                      </a:endParaRPr>
                    </a:p>
                    <a:p>
                      <a:pPr marL="0" indent="265113" algn="l" defTabSz="457200" rtl="0" eaLnBrk="1" fontAlgn="ctr" latinLnBrk="0" hangingPunct="1">
                        <a:buClr>
                          <a:schemeClr val="accent2"/>
                        </a:buClr>
                        <a:buSzPts val="1000"/>
                        <a:buFont typeface="Wingdings" panose="05000000000000000000" pitchFamily="2" charset="2"/>
                        <a:buNone/>
                      </a:pPr>
                      <a:r>
                        <a:rPr lang="tr-TR" sz="1800" b="0" i="0" u="none" strike="noStrike" kern="1200" dirty="0" smtClean="0">
                          <a:solidFill>
                            <a:schemeClr val="accent3">
                              <a:lumMod val="50000"/>
                            </a:schemeClr>
                          </a:solidFill>
                          <a:effectLst/>
                          <a:latin typeface="Calibri" panose="020F0502020204030204" pitchFamily="34" charset="0"/>
                          <a:ea typeface="+mn-ea"/>
                          <a:cs typeface="+mn-cs"/>
                        </a:rPr>
                        <a:t>(</a:t>
                      </a:r>
                      <a:r>
                        <a:rPr lang="tr-TR" sz="1800" b="0" i="0" u="none" strike="noStrike" kern="1200" dirty="0">
                          <a:solidFill>
                            <a:schemeClr val="accent3">
                              <a:lumMod val="50000"/>
                            </a:schemeClr>
                          </a:solidFill>
                          <a:effectLst/>
                          <a:latin typeface="Calibri" panose="020F0502020204030204" pitchFamily="34" charset="0"/>
                          <a:ea typeface="+mn-ea"/>
                          <a:cs typeface="+mn-cs"/>
                        </a:rPr>
                        <a:t>Bankada Resmi Hesap Açılması)</a:t>
                      </a: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Taşınır İşlem Genelgesi</a:t>
                      </a:r>
                    </a:p>
                  </a:txBody>
                  <a:tcPr marL="9525" marR="9525" marT="9525" marB="0" anchor="ctr"/>
                </a:tc>
                <a:extLst>
                  <a:ext uri="{0D108BD9-81ED-4DB2-BD59-A6C34878D82A}">
                    <a16:rowId xmlns:a16="http://schemas.microsoft.com/office/drawing/2014/main" val="2366395360"/>
                  </a:ext>
                </a:extLst>
              </a:tr>
              <a:tr h="532288">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smtClean="0">
                          <a:solidFill>
                            <a:schemeClr val="accent3">
                              <a:lumMod val="50000"/>
                            </a:schemeClr>
                          </a:solidFill>
                          <a:effectLst/>
                          <a:latin typeface="Calibri" panose="020F0502020204030204" pitchFamily="34" charset="0"/>
                          <a:ea typeface="+mn-ea"/>
                          <a:cs typeface="+mn-cs"/>
                        </a:rPr>
                        <a:t>Destek Hizmetleri Biriminin Yürüteceği İşler</a:t>
                      </a: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Ön Ödeme (Avans ve Krediler)</a:t>
                      </a:r>
                    </a:p>
                  </a:txBody>
                  <a:tcPr marL="9525" marR="9525" marT="9525" marB="0" anchor="ctr"/>
                </a:tc>
                <a:extLst>
                  <a:ext uri="{0D108BD9-81ED-4DB2-BD59-A6C34878D82A}">
                    <a16:rowId xmlns:a16="http://schemas.microsoft.com/office/drawing/2014/main" val="1993590003"/>
                  </a:ext>
                </a:extLst>
              </a:tr>
              <a:tr h="588086">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smtClean="0">
                          <a:solidFill>
                            <a:schemeClr val="accent3">
                              <a:lumMod val="50000"/>
                            </a:schemeClr>
                          </a:solidFill>
                          <a:effectLst/>
                          <a:latin typeface="Calibri" panose="020F0502020204030204" pitchFamily="34" charset="0"/>
                          <a:ea typeface="+mn-ea"/>
                          <a:cs typeface="+mn-cs"/>
                        </a:rPr>
                        <a:t>Diğer İdareler nezdinde Mali İş ve İşlemlerin </a:t>
                      </a:r>
                    </a:p>
                    <a:p>
                      <a:pPr marL="0" indent="265113" algn="l" defTabSz="457200" rtl="0" eaLnBrk="1" fontAlgn="ctr" latinLnBrk="0" hangingPunct="1">
                        <a:buClr>
                          <a:schemeClr val="accent2"/>
                        </a:buClr>
                        <a:buSzPts val="1000"/>
                        <a:buFont typeface="Wingdings" panose="05000000000000000000" pitchFamily="2" charset="2"/>
                        <a:buNone/>
                      </a:pPr>
                      <a:r>
                        <a:rPr lang="tr-TR" sz="1800" b="0" i="0" u="none" strike="noStrike" kern="1200" dirty="0" smtClean="0">
                          <a:solidFill>
                            <a:schemeClr val="accent3">
                              <a:lumMod val="50000"/>
                            </a:schemeClr>
                          </a:solidFill>
                          <a:effectLst/>
                          <a:latin typeface="Calibri" panose="020F0502020204030204" pitchFamily="34" charset="0"/>
                          <a:ea typeface="+mn-ea"/>
                          <a:cs typeface="+mn-cs"/>
                        </a:rPr>
                        <a:t>Mali Hizmetler Birimi Tarafından Yürütülmesi</a:t>
                      </a: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Bağışa İlişkin İşlemler</a:t>
                      </a:r>
                    </a:p>
                  </a:txBody>
                  <a:tcPr marL="9525" marR="9525" marT="9525" marB="0" anchor="ctr"/>
                </a:tc>
                <a:extLst>
                  <a:ext uri="{0D108BD9-81ED-4DB2-BD59-A6C34878D82A}">
                    <a16:rowId xmlns:a16="http://schemas.microsoft.com/office/drawing/2014/main" val="2982711951"/>
                  </a:ext>
                </a:extLst>
              </a:tr>
              <a:tr h="588086">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it-IT" sz="1800" b="0" i="0" u="none" strike="noStrike" kern="1200" dirty="0">
                          <a:solidFill>
                            <a:schemeClr val="accent3">
                              <a:lumMod val="50000"/>
                            </a:schemeClr>
                          </a:solidFill>
                          <a:effectLst/>
                          <a:latin typeface="Calibri" panose="020F0502020204030204" pitchFamily="34" charset="0"/>
                          <a:ea typeface="+mn-ea"/>
                          <a:cs typeface="+mn-cs"/>
                        </a:rPr>
                        <a:t>Tasarruf </a:t>
                      </a:r>
                      <a:r>
                        <a:rPr lang="it-IT" sz="1800" b="0" i="0" u="none" strike="noStrike" kern="1200" dirty="0" smtClean="0">
                          <a:solidFill>
                            <a:schemeClr val="accent3">
                              <a:lumMod val="50000"/>
                            </a:schemeClr>
                          </a:solidFill>
                          <a:effectLst/>
                          <a:latin typeface="Calibri" panose="020F0502020204030204" pitchFamily="34" charset="0"/>
                          <a:ea typeface="+mn-ea"/>
                          <a:cs typeface="+mn-cs"/>
                        </a:rPr>
                        <a:t>Genelgesi</a:t>
                      </a:r>
                      <a:endParaRPr lang="tr-TR" sz="1800" b="0" i="0" u="none" strike="noStrike" kern="1200" dirty="0" smtClean="0">
                        <a:solidFill>
                          <a:schemeClr val="accent3">
                            <a:lumMod val="50000"/>
                          </a:schemeClr>
                        </a:solidFill>
                        <a:effectLst/>
                        <a:latin typeface="Calibri" panose="020F0502020204030204" pitchFamily="34" charset="0"/>
                        <a:ea typeface="+mn-ea"/>
                        <a:cs typeface="+mn-cs"/>
                      </a:endParaRPr>
                    </a:p>
                    <a:p>
                      <a:pPr marL="0" indent="265113" algn="l" defTabSz="457200" rtl="0" eaLnBrk="1" fontAlgn="ctr" latinLnBrk="0" hangingPunct="1">
                        <a:buClr>
                          <a:schemeClr val="accent2"/>
                        </a:buClr>
                        <a:buSzPts val="1000"/>
                        <a:buFont typeface="Wingdings" panose="05000000000000000000" pitchFamily="2" charset="2"/>
                        <a:buNone/>
                      </a:pPr>
                      <a:r>
                        <a:rPr lang="it-IT" sz="1800" b="0" i="0" u="none" strike="noStrike" kern="1200" dirty="0" smtClean="0">
                          <a:solidFill>
                            <a:schemeClr val="accent3">
                              <a:lumMod val="50000"/>
                            </a:schemeClr>
                          </a:solidFill>
                          <a:effectLst/>
                          <a:latin typeface="Calibri" panose="020F0502020204030204" pitchFamily="34" charset="0"/>
                          <a:ea typeface="+mn-ea"/>
                          <a:cs typeface="+mn-cs"/>
                        </a:rPr>
                        <a:t>(Cari </a:t>
                      </a:r>
                      <a:r>
                        <a:rPr lang="it-IT" sz="1800" b="0" i="0" u="none" strike="noStrike" kern="1200" dirty="0">
                          <a:solidFill>
                            <a:schemeClr val="accent3">
                              <a:lumMod val="50000"/>
                            </a:schemeClr>
                          </a:solidFill>
                          <a:effectLst/>
                          <a:latin typeface="Calibri" panose="020F0502020204030204" pitchFamily="34" charset="0"/>
                          <a:ea typeface="+mn-ea"/>
                          <a:cs typeface="+mn-cs"/>
                        </a:rPr>
                        <a:t>Harcamaların Kontrol Altında Tutulması)</a:t>
                      </a: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Üniversite Adına Yapılan Sözleşme ve Protokollerin SGB gönderilmesi</a:t>
                      </a:r>
                    </a:p>
                  </a:txBody>
                  <a:tcPr marL="9525" marR="9525" marT="9525" marB="0" anchor="ctr"/>
                </a:tc>
                <a:extLst>
                  <a:ext uri="{0D108BD9-81ED-4DB2-BD59-A6C34878D82A}">
                    <a16:rowId xmlns:a16="http://schemas.microsoft.com/office/drawing/2014/main" val="738845336"/>
                  </a:ext>
                </a:extLst>
              </a:tr>
              <a:tr h="532288">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err="1" smtClean="0">
                          <a:solidFill>
                            <a:schemeClr val="accent3">
                              <a:lumMod val="50000"/>
                            </a:schemeClr>
                          </a:solidFill>
                          <a:effectLst/>
                          <a:latin typeface="Calibri" panose="020F0502020204030204" pitchFamily="34" charset="0"/>
                          <a:ea typeface="+mn-ea"/>
                          <a:cs typeface="+mn-cs"/>
                        </a:rPr>
                        <a:t>Satınalma</a:t>
                      </a:r>
                      <a:r>
                        <a:rPr lang="tr-TR" sz="1800" b="0" i="0" u="none" strike="noStrike" kern="1200" dirty="0" smtClean="0">
                          <a:solidFill>
                            <a:schemeClr val="accent3">
                              <a:lumMod val="50000"/>
                            </a:schemeClr>
                          </a:solidFill>
                          <a:effectLst/>
                          <a:latin typeface="Calibri" panose="020F0502020204030204" pitchFamily="34" charset="0"/>
                          <a:ea typeface="+mn-ea"/>
                          <a:cs typeface="+mn-cs"/>
                        </a:rPr>
                        <a:t> İşlem Akış Şemaları</a:t>
                      </a: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Kamu Kaynağının Kullanımı</a:t>
                      </a:r>
                    </a:p>
                  </a:txBody>
                  <a:tcPr marL="9525" marR="9525" marT="9525" marB="0" anchor="ctr"/>
                </a:tc>
                <a:extLst>
                  <a:ext uri="{0D108BD9-81ED-4DB2-BD59-A6C34878D82A}">
                    <a16:rowId xmlns:a16="http://schemas.microsoft.com/office/drawing/2014/main" val="2571739808"/>
                  </a:ext>
                </a:extLst>
              </a:tr>
              <a:tr h="532288">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smtClean="0">
                          <a:solidFill>
                            <a:schemeClr val="accent3">
                              <a:lumMod val="50000"/>
                            </a:schemeClr>
                          </a:solidFill>
                          <a:effectLst/>
                          <a:latin typeface="Calibri" panose="020F0502020204030204" pitchFamily="34" charset="0"/>
                          <a:ea typeface="+mn-ea"/>
                          <a:cs typeface="+mn-cs"/>
                        </a:rPr>
                        <a:t>Muayene Kabul Komisyonunun Kurulması</a:t>
                      </a: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ctr"/>
                </a:tc>
                <a:tc vMerge="1">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endParaRPr lang="tr-TR" sz="1800" b="0" i="0" u="none" strike="noStrike" kern="1200" dirty="0">
                        <a:solidFill>
                          <a:schemeClr val="accent3">
                            <a:lumMod val="50000"/>
                          </a:schemeClr>
                        </a:solidFill>
                        <a:effectLst/>
                        <a:latin typeface="Calibri" panose="020F0502020204030204" pitchFamily="34" charset="0"/>
                        <a:ea typeface="+mn-ea"/>
                        <a:cs typeface="+mn-cs"/>
                      </a:endParaRPr>
                    </a:p>
                  </a:txBody>
                  <a:tcPr marL="9525" marR="9525" marT="9525" marB="0" anchor="b"/>
                </a:tc>
                <a:tc>
                  <a:txBody>
                    <a:bodyPr/>
                    <a:lstStyle/>
                    <a:p>
                      <a:pPr marL="285750" indent="-285750" algn="l" defTabSz="457200" rtl="0" eaLnBrk="1" fontAlgn="ctr" latinLnBrk="0" hangingPunct="1">
                        <a:buClr>
                          <a:schemeClr val="accent2"/>
                        </a:buClr>
                        <a:buSzPts val="1000"/>
                        <a:buFont typeface="Wingdings" panose="05000000000000000000" pitchFamily="2" charset="2"/>
                        <a:buChar char="ü"/>
                      </a:pPr>
                      <a:r>
                        <a:rPr lang="tr-TR" sz="1800" b="0" i="0" u="none" strike="noStrike" kern="1200" dirty="0">
                          <a:solidFill>
                            <a:schemeClr val="accent3">
                              <a:lumMod val="50000"/>
                            </a:schemeClr>
                          </a:solidFill>
                          <a:effectLst/>
                          <a:latin typeface="Calibri" panose="020F0502020204030204" pitchFamily="34" charset="0"/>
                          <a:ea typeface="+mn-ea"/>
                          <a:cs typeface="+mn-cs"/>
                        </a:rPr>
                        <a:t>Hurda Genelgesi</a:t>
                      </a:r>
                    </a:p>
                  </a:txBody>
                  <a:tcPr marL="9525" marR="9525" marT="9525" marB="0" anchor="ctr"/>
                </a:tc>
                <a:extLst>
                  <a:ext uri="{0D108BD9-81ED-4DB2-BD59-A6C34878D82A}">
                    <a16:rowId xmlns:a16="http://schemas.microsoft.com/office/drawing/2014/main" val="3629105204"/>
                  </a:ext>
                </a:extLst>
              </a:tr>
            </a:tbl>
          </a:graphicData>
        </a:graphic>
      </p:graphicFrame>
    </p:spTree>
    <p:extLst>
      <p:ext uri="{BB962C8B-B14F-4D97-AF65-F5344CB8AC3E}">
        <p14:creationId xmlns:p14="http://schemas.microsoft.com/office/powerpoint/2010/main" val="130248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015588"/>
          </a:xfrm>
        </p:spPr>
        <p:txBody>
          <a:bodyPr>
            <a:normAutofit/>
          </a:bodyPr>
          <a:lstStyle/>
          <a:p>
            <a:pPr marL="0" indent="0" fontAlgn="base">
              <a:buNone/>
            </a:pPr>
            <a:r>
              <a:rPr lang="tr-TR" sz="2600" dirty="0">
                <a:solidFill>
                  <a:schemeClr val="accent3">
                    <a:lumMod val="50000"/>
                  </a:schemeClr>
                </a:solidFill>
              </a:rPr>
              <a:t>Aşağıdakilerden hangisi, 5018 sayılı Kanunda, kamu idarelerinin mali yönetim ve kontrol sistemlerini oluşturan unsurlar arasında sayılmamıştır? </a:t>
            </a:r>
            <a:endParaRPr lang="tr-TR" sz="2600" dirty="0" smtClean="0">
              <a:solidFill>
                <a:schemeClr val="accent3">
                  <a:lumMod val="50000"/>
                </a:schemeClr>
              </a:solidFill>
            </a:endParaRPr>
          </a:p>
          <a:p>
            <a:pPr marL="0" indent="0" fontAlgn="base">
              <a:buNone/>
            </a:pPr>
            <a:endParaRPr lang="tr-TR" sz="1300" dirty="0">
              <a:solidFill>
                <a:schemeClr val="accent3">
                  <a:lumMod val="50000"/>
                </a:schemeClr>
              </a:solidFill>
            </a:endParaRPr>
          </a:p>
          <a:p>
            <a:pPr marL="0" indent="0">
              <a:buNone/>
            </a:pPr>
            <a:r>
              <a:rPr lang="tr-TR" sz="2600" dirty="0">
                <a:solidFill>
                  <a:schemeClr val="accent3">
                    <a:lumMod val="50000"/>
                  </a:schemeClr>
                </a:solidFill>
              </a:rPr>
              <a:t>A) Üst yönetici </a:t>
            </a:r>
          </a:p>
          <a:p>
            <a:pPr marL="0" indent="0">
              <a:buNone/>
            </a:pPr>
            <a:r>
              <a:rPr lang="tr-TR" sz="2600" dirty="0">
                <a:solidFill>
                  <a:schemeClr val="accent3">
                    <a:lumMod val="50000"/>
                  </a:schemeClr>
                </a:solidFill>
              </a:rPr>
              <a:t>B) Harcama birimleri </a:t>
            </a:r>
          </a:p>
          <a:p>
            <a:pPr marL="0" indent="0">
              <a:buNone/>
            </a:pPr>
            <a:r>
              <a:rPr lang="tr-TR" sz="2600" dirty="0">
                <a:solidFill>
                  <a:schemeClr val="accent3">
                    <a:lumMod val="50000"/>
                  </a:schemeClr>
                </a:solidFill>
              </a:rPr>
              <a:t>C) M</a:t>
            </a:r>
            <a:r>
              <a:rPr lang="tr-TR" sz="2600" dirty="0" smtClean="0">
                <a:solidFill>
                  <a:schemeClr val="accent3">
                    <a:lumMod val="50000"/>
                  </a:schemeClr>
                </a:solidFill>
              </a:rPr>
              <a:t>ali hizmetler Birimi</a:t>
            </a:r>
          </a:p>
          <a:p>
            <a:pPr marL="0" indent="0">
              <a:buNone/>
            </a:pPr>
            <a:r>
              <a:rPr lang="tr-TR" sz="2600" dirty="0" smtClean="0">
                <a:solidFill>
                  <a:schemeClr val="accent3">
                    <a:lumMod val="50000"/>
                  </a:schemeClr>
                </a:solidFill>
              </a:rPr>
              <a:t>D) Muhasebe Birimi</a:t>
            </a:r>
            <a:endParaRPr lang="tr-TR" sz="2600" dirty="0">
              <a:solidFill>
                <a:schemeClr val="accent3">
                  <a:lumMod val="50000"/>
                </a:schemeClr>
              </a:solidFill>
            </a:endParaRPr>
          </a:p>
          <a:p>
            <a:pPr marL="0" indent="0">
              <a:buNone/>
            </a:pPr>
            <a:r>
              <a:rPr lang="tr-TR" sz="2600" dirty="0" smtClean="0">
                <a:solidFill>
                  <a:schemeClr val="accent3">
                    <a:lumMod val="50000"/>
                  </a:schemeClr>
                </a:solidFill>
              </a:rPr>
              <a:t>E) İç Denetim Birimi</a:t>
            </a:r>
            <a:endParaRPr lang="tr-TR" sz="2600" dirty="0">
              <a:solidFill>
                <a:schemeClr val="accent3">
                  <a:lumMod val="50000"/>
                </a:schemeClr>
              </a:solidFill>
            </a:endParaRP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3248014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769889"/>
            <a:ext cx="11029616" cy="686377"/>
          </a:xfrm>
        </p:spPr>
        <p:txBody>
          <a:bodyPr vert="horz" lIns="91440" tIns="45720" rIns="91440" bIns="45720" rtlCol="0" anchor="b">
            <a:normAutofit/>
          </a:bodyPr>
          <a:lstStyle/>
          <a:p>
            <a:r>
              <a:rPr lang="tr-TR" dirty="0"/>
              <a:t>Yetkisiz Tahsilat ve Ödeme</a:t>
            </a:r>
          </a:p>
        </p:txBody>
      </p:sp>
      <p:sp>
        <p:nvSpPr>
          <p:cNvPr id="3" name="İçerik Yer Tutucusu 2"/>
          <p:cNvSpPr>
            <a:spLocks noGrp="1"/>
          </p:cNvSpPr>
          <p:nvPr>
            <p:ph idx="1"/>
          </p:nvPr>
        </p:nvSpPr>
        <p:spPr>
          <a:xfrm>
            <a:off x="581192" y="2048934"/>
            <a:ext cx="11029615" cy="4607898"/>
          </a:xfrm>
        </p:spPr>
        <p:txBody>
          <a:bodyPr>
            <a:normAutofit lnSpcReduction="10000"/>
          </a:bodyPr>
          <a:lstStyle/>
          <a:p>
            <a:pPr marL="0" indent="0">
              <a:buNone/>
            </a:pPr>
            <a:r>
              <a:rPr lang="tr-TR" sz="2400" dirty="0">
                <a:solidFill>
                  <a:schemeClr val="accent3">
                    <a:lumMod val="50000"/>
                  </a:schemeClr>
                </a:solidFill>
              </a:rPr>
              <a:t>5018 sayılı </a:t>
            </a:r>
            <a:r>
              <a:rPr lang="tr-TR" sz="2400" dirty="0" smtClean="0">
                <a:solidFill>
                  <a:schemeClr val="accent3">
                    <a:lumMod val="50000"/>
                  </a:schemeClr>
                </a:solidFill>
              </a:rPr>
              <a:t>Kanununun </a:t>
            </a:r>
            <a:r>
              <a:rPr lang="tr-TR" sz="2400" dirty="0">
                <a:solidFill>
                  <a:schemeClr val="accent3">
                    <a:lumMod val="50000"/>
                  </a:schemeClr>
                </a:solidFill>
              </a:rPr>
              <a:t>Yetkisiz Tahsil ve Ödeme başlıklı 72’inci maddesi </a:t>
            </a:r>
            <a:r>
              <a:rPr lang="tr-TR" sz="2400" dirty="0" smtClean="0">
                <a:solidFill>
                  <a:schemeClr val="accent3">
                    <a:lumMod val="50000"/>
                  </a:schemeClr>
                </a:solidFill>
              </a:rPr>
              <a:t>ile</a:t>
            </a:r>
          </a:p>
          <a:p>
            <a:r>
              <a:rPr lang="tr-TR" sz="2400" b="1" i="1" dirty="0" smtClean="0">
                <a:solidFill>
                  <a:schemeClr val="accent3">
                    <a:lumMod val="50000"/>
                  </a:schemeClr>
                </a:solidFill>
              </a:rPr>
              <a:t>“Kanunların </a:t>
            </a:r>
            <a:r>
              <a:rPr lang="tr-TR" sz="2400" b="1" i="1" dirty="0">
                <a:solidFill>
                  <a:schemeClr val="accent3">
                    <a:lumMod val="50000"/>
                  </a:schemeClr>
                </a:solidFill>
              </a:rPr>
              <a:t>öngördüğü şekilde yetkili kılınmamış hiçbir gerçek veya tüzel kişi, kamu adına tahsilat veya ödeme yapamaz. </a:t>
            </a:r>
            <a:endParaRPr lang="tr-TR" sz="2400" b="1" i="1" dirty="0" smtClean="0">
              <a:solidFill>
                <a:schemeClr val="accent3">
                  <a:lumMod val="50000"/>
                </a:schemeClr>
              </a:solidFill>
            </a:endParaRPr>
          </a:p>
          <a:p>
            <a:r>
              <a:rPr lang="tr-TR" sz="2400" b="1" i="1" dirty="0" smtClean="0">
                <a:solidFill>
                  <a:schemeClr val="accent3">
                    <a:lumMod val="50000"/>
                  </a:schemeClr>
                </a:solidFill>
              </a:rPr>
              <a:t>Yapanlarla </a:t>
            </a:r>
            <a:r>
              <a:rPr lang="tr-TR" sz="2400" b="1" i="1" dirty="0">
                <a:solidFill>
                  <a:schemeClr val="accent3">
                    <a:lumMod val="50000"/>
                  </a:schemeClr>
                </a:solidFill>
              </a:rPr>
              <a:t>hakkında ilgili kanunları uyarınca adli ve idari yönden gerekli işlemler </a:t>
            </a:r>
            <a:r>
              <a:rPr lang="tr-TR" sz="2400" b="1" i="1" dirty="0" smtClean="0">
                <a:solidFill>
                  <a:schemeClr val="accent3">
                    <a:lumMod val="50000"/>
                  </a:schemeClr>
                </a:solidFill>
              </a:rPr>
              <a:t>yapılacağı belirtilmekte</a:t>
            </a:r>
          </a:p>
          <a:p>
            <a:r>
              <a:rPr lang="tr-TR" sz="2400" b="1" i="1" dirty="0">
                <a:solidFill>
                  <a:schemeClr val="accent3">
                    <a:lumMod val="50000"/>
                  </a:schemeClr>
                </a:solidFill>
              </a:rPr>
              <a:t>herhangi bir gelir tahakkuku veya gelir ve alacakların takip ve tahsilini gerektiren bir durumun ortaya çıkması halinde, </a:t>
            </a:r>
            <a:endParaRPr lang="tr-TR" sz="2400" b="1" i="1" dirty="0" smtClean="0">
              <a:solidFill>
                <a:schemeClr val="accent3">
                  <a:lumMod val="50000"/>
                </a:schemeClr>
              </a:solidFill>
            </a:endParaRPr>
          </a:p>
          <a:p>
            <a:pPr marL="0" indent="0">
              <a:buNone/>
            </a:pPr>
            <a:r>
              <a:rPr lang="tr-TR" sz="2400" dirty="0" smtClean="0">
                <a:solidFill>
                  <a:schemeClr val="accent3">
                    <a:lumMod val="50000"/>
                  </a:schemeClr>
                </a:solidFill>
              </a:rPr>
              <a:t>gereğinin </a:t>
            </a:r>
            <a:r>
              <a:rPr lang="tr-TR" sz="2400" dirty="0">
                <a:solidFill>
                  <a:schemeClr val="accent3">
                    <a:lumMod val="50000"/>
                  </a:schemeClr>
                </a:solidFill>
              </a:rPr>
              <a:t>yapılması amacıyla ilgili birim tarafından </a:t>
            </a:r>
            <a:r>
              <a:rPr lang="tr-TR" sz="2400" b="1" dirty="0">
                <a:solidFill>
                  <a:schemeClr val="accent3">
                    <a:lumMod val="50000"/>
                  </a:schemeClr>
                </a:solidFill>
              </a:rPr>
              <a:t>strateji geliştirme birimlerine </a:t>
            </a:r>
            <a:r>
              <a:rPr lang="tr-TR" sz="2400" dirty="0">
                <a:solidFill>
                  <a:schemeClr val="accent3">
                    <a:lumMod val="50000"/>
                  </a:schemeClr>
                </a:solidFill>
              </a:rPr>
              <a:t>bildirileceği </a:t>
            </a:r>
            <a:r>
              <a:rPr lang="tr-TR" sz="2400" i="1" dirty="0" smtClean="0">
                <a:solidFill>
                  <a:schemeClr val="accent3">
                    <a:lumMod val="50000"/>
                  </a:schemeClr>
                </a:solidFill>
              </a:rPr>
              <a:t>(</a:t>
            </a:r>
            <a:r>
              <a:rPr lang="tr-TR" sz="2400" i="1" dirty="0">
                <a:solidFill>
                  <a:schemeClr val="accent3">
                    <a:lumMod val="50000"/>
                  </a:schemeClr>
                </a:solidFill>
              </a:rPr>
              <a:t>SGB Çalışma Usul ve Esasları Mad:17)</a:t>
            </a:r>
          </a:p>
          <a:p>
            <a:pPr marL="0" indent="0">
              <a:buNone/>
            </a:pPr>
            <a:endParaRPr lang="tr-TR" sz="1000" i="1" dirty="0" smtClean="0">
              <a:solidFill>
                <a:schemeClr val="accent4">
                  <a:lumMod val="75000"/>
                </a:schemeClr>
              </a:solidFill>
            </a:endParaRPr>
          </a:p>
          <a:p>
            <a:pPr marL="0" indent="0">
              <a:buNone/>
            </a:pPr>
            <a:r>
              <a:rPr lang="tr-TR" i="1" dirty="0" smtClean="0">
                <a:solidFill>
                  <a:schemeClr val="accent5">
                    <a:lumMod val="50000"/>
                  </a:schemeClr>
                </a:solidFill>
              </a:rPr>
              <a:t>25 / 02 / </a:t>
            </a:r>
            <a:r>
              <a:rPr lang="tr-TR" i="1" dirty="0">
                <a:solidFill>
                  <a:schemeClr val="accent5">
                    <a:lumMod val="50000"/>
                  </a:schemeClr>
                </a:solidFill>
              </a:rPr>
              <a:t>2017 tarih ve </a:t>
            </a:r>
            <a:r>
              <a:rPr lang="tr-TR" i="1" dirty="0" smtClean="0">
                <a:solidFill>
                  <a:schemeClr val="accent5">
                    <a:lumMod val="50000"/>
                  </a:schemeClr>
                </a:solidFill>
              </a:rPr>
              <a:t>643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Tree>
    <p:extLst>
      <p:ext uri="{BB962C8B-B14F-4D97-AF65-F5344CB8AC3E}">
        <p14:creationId xmlns:p14="http://schemas.microsoft.com/office/powerpoint/2010/main" val="2434778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3" y="2082800"/>
            <a:ext cx="11029615" cy="4482592"/>
          </a:xfrm>
        </p:spPr>
        <p:txBody>
          <a:bodyPr>
            <a:noAutofit/>
          </a:bodyPr>
          <a:lstStyle/>
          <a:p>
            <a:pPr marL="0" indent="0">
              <a:buNone/>
            </a:pPr>
            <a:r>
              <a:rPr lang="tr-TR" sz="2400" dirty="0">
                <a:solidFill>
                  <a:schemeClr val="accent3">
                    <a:lumMod val="50000"/>
                  </a:schemeClr>
                </a:solidFill>
              </a:rPr>
              <a:t>5018 sayılı </a:t>
            </a:r>
            <a:r>
              <a:rPr lang="tr-TR" sz="2400" dirty="0" smtClean="0">
                <a:solidFill>
                  <a:schemeClr val="accent3">
                    <a:lumMod val="50000"/>
                  </a:schemeClr>
                </a:solidFill>
              </a:rPr>
              <a:t>Kanunu’nun </a:t>
            </a:r>
            <a:r>
              <a:rPr lang="tr-TR" sz="2400" dirty="0">
                <a:solidFill>
                  <a:schemeClr val="accent3">
                    <a:lumMod val="50000"/>
                  </a:schemeClr>
                </a:solidFill>
              </a:rPr>
              <a:t>60’ıncı maddesinin 2’inci </a:t>
            </a:r>
            <a:r>
              <a:rPr lang="tr-TR" sz="2400" dirty="0" smtClean="0">
                <a:solidFill>
                  <a:schemeClr val="accent3">
                    <a:lumMod val="50000"/>
                  </a:schemeClr>
                </a:solidFill>
              </a:rPr>
              <a:t>fıkrasında</a:t>
            </a:r>
          </a:p>
          <a:p>
            <a:pPr marL="0" indent="0">
              <a:buNone/>
            </a:pPr>
            <a:r>
              <a:rPr lang="tr-TR" sz="2400" dirty="0" smtClean="0">
                <a:solidFill>
                  <a:schemeClr val="accent3">
                    <a:lumMod val="50000"/>
                  </a:schemeClr>
                </a:solidFill>
              </a:rPr>
              <a:t>Alım</a:t>
            </a:r>
            <a:r>
              <a:rPr lang="tr-TR" sz="2400" dirty="0">
                <a:solidFill>
                  <a:schemeClr val="accent3">
                    <a:lumMod val="50000"/>
                  </a:schemeClr>
                </a:solidFill>
              </a:rPr>
              <a:t>, satım, yapım, kiralama, kiraya verme, bakım, onarım ve benzeri mali işlemlerden</a:t>
            </a:r>
            <a:r>
              <a:rPr lang="tr-TR" sz="2400" dirty="0" smtClean="0">
                <a:solidFill>
                  <a:schemeClr val="accent3">
                    <a:lumMod val="50000"/>
                  </a:schemeClr>
                </a:solidFill>
              </a:rPr>
              <a:t>;</a:t>
            </a:r>
            <a:endParaRPr lang="tr-TR" sz="2400" dirty="0">
              <a:solidFill>
                <a:schemeClr val="accent3">
                  <a:lumMod val="50000"/>
                </a:schemeClr>
              </a:solidFill>
            </a:endParaRPr>
          </a:p>
          <a:p>
            <a:pPr lvl="0">
              <a:lnSpc>
                <a:spcPct val="80000"/>
              </a:lnSpc>
              <a:buFont typeface="Wingdings" panose="05000000000000000000" pitchFamily="2" charset="2"/>
              <a:buChar char="ü"/>
            </a:pPr>
            <a:r>
              <a:rPr lang="tr-TR" sz="2400" dirty="0">
                <a:solidFill>
                  <a:schemeClr val="accent3">
                    <a:lumMod val="50000"/>
                  </a:schemeClr>
                </a:solidFill>
              </a:rPr>
              <a:t>İdarenin tamamını </a:t>
            </a:r>
            <a:r>
              <a:rPr lang="tr-TR" sz="2400" dirty="0" smtClean="0">
                <a:solidFill>
                  <a:schemeClr val="accent3">
                    <a:lumMod val="50000"/>
                  </a:schemeClr>
                </a:solidFill>
              </a:rPr>
              <a:t>ilgilendirenler</a:t>
            </a:r>
          </a:p>
          <a:p>
            <a:pPr marL="0" lvl="0" indent="265113">
              <a:lnSpc>
                <a:spcPct val="80000"/>
              </a:lnSpc>
              <a:buNone/>
            </a:pPr>
            <a:r>
              <a:rPr lang="tr-TR" sz="2400" b="1" dirty="0" smtClean="0">
                <a:solidFill>
                  <a:schemeClr val="accent3">
                    <a:lumMod val="50000"/>
                  </a:schemeClr>
                </a:solidFill>
              </a:rPr>
              <a:t>destek </a:t>
            </a:r>
            <a:r>
              <a:rPr lang="tr-TR" sz="2400" b="1" dirty="0">
                <a:solidFill>
                  <a:schemeClr val="accent3">
                    <a:lumMod val="50000"/>
                  </a:schemeClr>
                </a:solidFill>
              </a:rPr>
              <a:t>hizmetlerini yürüten birimce,</a:t>
            </a:r>
          </a:p>
          <a:p>
            <a:pPr lvl="0">
              <a:lnSpc>
                <a:spcPct val="80000"/>
              </a:lnSpc>
              <a:buFont typeface="Wingdings" panose="05000000000000000000" pitchFamily="2" charset="2"/>
              <a:buChar char="ü"/>
            </a:pPr>
            <a:r>
              <a:rPr lang="tr-TR" sz="2400" dirty="0">
                <a:solidFill>
                  <a:schemeClr val="accent3">
                    <a:lumMod val="50000"/>
                  </a:schemeClr>
                </a:solidFill>
              </a:rPr>
              <a:t>Sadece harcama birimlerini </a:t>
            </a:r>
            <a:r>
              <a:rPr lang="tr-TR" sz="2400" dirty="0" smtClean="0">
                <a:solidFill>
                  <a:schemeClr val="accent3">
                    <a:lumMod val="50000"/>
                  </a:schemeClr>
                </a:solidFill>
              </a:rPr>
              <a:t>ilgilendirenler</a:t>
            </a:r>
          </a:p>
          <a:p>
            <a:pPr marL="0" lvl="0" indent="265113">
              <a:lnSpc>
                <a:spcPct val="80000"/>
              </a:lnSpc>
              <a:buNone/>
            </a:pPr>
            <a:r>
              <a:rPr lang="tr-TR" sz="2400" b="1" dirty="0" smtClean="0">
                <a:solidFill>
                  <a:schemeClr val="accent3">
                    <a:lumMod val="50000"/>
                  </a:schemeClr>
                </a:solidFill>
              </a:rPr>
              <a:t>harcama </a:t>
            </a:r>
            <a:r>
              <a:rPr lang="tr-TR" sz="2400" b="1" dirty="0">
                <a:solidFill>
                  <a:schemeClr val="accent3">
                    <a:lumMod val="50000"/>
                  </a:schemeClr>
                </a:solidFill>
              </a:rPr>
              <a:t>birimleri </a:t>
            </a:r>
            <a:r>
              <a:rPr lang="tr-TR" sz="2400" b="1" dirty="0" smtClean="0">
                <a:solidFill>
                  <a:schemeClr val="accent3">
                    <a:lumMod val="50000"/>
                  </a:schemeClr>
                </a:solidFill>
              </a:rPr>
              <a:t>tarafından</a:t>
            </a:r>
          </a:p>
          <a:p>
            <a:pPr lvl="0">
              <a:lnSpc>
                <a:spcPct val="80000"/>
              </a:lnSpc>
              <a:buFont typeface="Wingdings" panose="05000000000000000000" pitchFamily="2" charset="2"/>
              <a:buChar char="ü"/>
            </a:pPr>
            <a:r>
              <a:rPr lang="tr-TR" sz="2400" dirty="0" smtClean="0">
                <a:solidFill>
                  <a:schemeClr val="accent3">
                    <a:lumMod val="50000"/>
                  </a:schemeClr>
                </a:solidFill>
              </a:rPr>
              <a:t>Ancak, harcama yetkililiği uhdesinde kalmak şartıyla, </a:t>
            </a:r>
          </a:p>
          <a:p>
            <a:pPr marL="265113" lvl="0" indent="0">
              <a:lnSpc>
                <a:spcPct val="80000"/>
              </a:lnSpc>
              <a:buNone/>
            </a:pPr>
            <a:r>
              <a:rPr lang="tr-TR" sz="2400" b="1" dirty="0" smtClean="0">
                <a:solidFill>
                  <a:schemeClr val="accent3">
                    <a:lumMod val="50000"/>
                  </a:schemeClr>
                </a:solidFill>
              </a:rPr>
              <a:t>harcama birimlerinin talebi ve üst yöneticinin onayı ile bu işlemler destek hizmetlerini yürüten birim tarafından</a:t>
            </a:r>
            <a:r>
              <a:rPr lang="tr-TR" sz="2400" dirty="0" smtClean="0">
                <a:solidFill>
                  <a:schemeClr val="accent3">
                    <a:lumMod val="50000"/>
                  </a:schemeClr>
                </a:solidFill>
              </a:rPr>
              <a:t> yapılabileceği belirtilmektedir.</a:t>
            </a:r>
          </a:p>
          <a:p>
            <a:pPr marL="0" indent="0">
              <a:buNone/>
            </a:pPr>
            <a:endParaRPr lang="tr-TR" sz="800" i="1" dirty="0" smtClean="0">
              <a:solidFill>
                <a:schemeClr val="accent5">
                  <a:lumMod val="50000"/>
                </a:schemeClr>
              </a:solidFill>
            </a:endParaRPr>
          </a:p>
          <a:p>
            <a:pPr marL="0" indent="0">
              <a:buNone/>
            </a:pPr>
            <a:r>
              <a:rPr lang="tr-TR" i="1" dirty="0" smtClean="0">
                <a:solidFill>
                  <a:schemeClr val="accent5">
                    <a:lumMod val="50000"/>
                  </a:schemeClr>
                </a:solidFill>
              </a:rPr>
              <a:t>25 </a:t>
            </a:r>
            <a:r>
              <a:rPr lang="tr-TR" i="1" dirty="0">
                <a:solidFill>
                  <a:schemeClr val="accent5">
                    <a:lumMod val="50000"/>
                  </a:schemeClr>
                </a:solidFill>
              </a:rPr>
              <a:t>/ 01 / 2017 tarih ve 683 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txBox="1">
            <a:spLocks/>
          </p:cNvSpPr>
          <p:nvPr/>
        </p:nvSpPr>
        <p:spPr>
          <a:xfrm>
            <a:off x="581192" y="1033272"/>
            <a:ext cx="11029616" cy="50292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mtClean="0"/>
              <a:t>DESTEK HİZMETLERİ</a:t>
            </a:r>
            <a:endParaRPr lang="tr-TR" dirty="0"/>
          </a:p>
        </p:txBody>
      </p:sp>
    </p:spTree>
    <p:extLst>
      <p:ext uri="{BB962C8B-B14F-4D97-AF65-F5344CB8AC3E}">
        <p14:creationId xmlns:p14="http://schemas.microsoft.com/office/powerpoint/2010/main" val="2674013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728134"/>
            <a:ext cx="11029616" cy="699956"/>
          </a:xfrm>
        </p:spPr>
        <p:txBody>
          <a:bodyPr/>
          <a:lstStyle/>
          <a:p>
            <a:r>
              <a:rPr lang="tr-TR" dirty="0" smtClean="0"/>
              <a:t>MALİ İŞ VE İŞLEMLER</a:t>
            </a:r>
            <a:endParaRPr lang="tr-TR" dirty="0"/>
          </a:p>
        </p:txBody>
      </p:sp>
      <p:sp>
        <p:nvSpPr>
          <p:cNvPr id="3" name="İçerik Yer Tutucusu 2"/>
          <p:cNvSpPr>
            <a:spLocks noGrp="1"/>
          </p:cNvSpPr>
          <p:nvPr>
            <p:ph idx="1"/>
          </p:nvPr>
        </p:nvSpPr>
        <p:spPr>
          <a:xfrm>
            <a:off x="581192" y="2078896"/>
            <a:ext cx="11029615" cy="4158131"/>
          </a:xfrm>
        </p:spPr>
        <p:txBody>
          <a:bodyPr>
            <a:normAutofit/>
          </a:bodyPr>
          <a:lstStyle/>
          <a:p>
            <a:pPr marL="0" indent="0">
              <a:buNone/>
            </a:pPr>
            <a:r>
              <a:rPr lang="tr-TR" sz="2600" dirty="0">
                <a:solidFill>
                  <a:schemeClr val="accent3">
                    <a:lumMod val="50000"/>
                  </a:schemeClr>
                </a:solidFill>
              </a:rPr>
              <a:t>5018 sayılı </a:t>
            </a:r>
            <a:r>
              <a:rPr lang="tr-TR" sz="2600" dirty="0" smtClean="0">
                <a:solidFill>
                  <a:schemeClr val="accent3">
                    <a:lumMod val="50000"/>
                  </a:schemeClr>
                </a:solidFill>
              </a:rPr>
              <a:t>Kanunu’nun </a:t>
            </a:r>
            <a:r>
              <a:rPr lang="tr-TR" sz="2600" dirty="0">
                <a:solidFill>
                  <a:schemeClr val="accent3">
                    <a:lumMod val="50000"/>
                  </a:schemeClr>
                </a:solidFill>
              </a:rPr>
              <a:t>60. maddesi </a:t>
            </a:r>
            <a:r>
              <a:rPr lang="tr-TR" sz="2600" dirty="0" smtClean="0">
                <a:solidFill>
                  <a:schemeClr val="accent3">
                    <a:lumMod val="50000"/>
                  </a:schemeClr>
                </a:solidFill>
              </a:rPr>
              <a:t>ve Strateji </a:t>
            </a:r>
            <a:r>
              <a:rPr lang="tr-TR" sz="2600" dirty="0">
                <a:solidFill>
                  <a:schemeClr val="accent3">
                    <a:lumMod val="50000"/>
                  </a:schemeClr>
                </a:solidFill>
              </a:rPr>
              <a:t>Geliştirme Daire Başkanlığı’nın Çalışma Usul ve Esasları </a:t>
            </a:r>
            <a:r>
              <a:rPr lang="tr-TR" sz="2600" dirty="0" smtClean="0">
                <a:solidFill>
                  <a:schemeClr val="accent3">
                    <a:lumMod val="50000"/>
                  </a:schemeClr>
                </a:solidFill>
              </a:rPr>
              <a:t>Hakkında Yönetmeliğin </a:t>
            </a:r>
            <a:r>
              <a:rPr lang="tr-TR" sz="2600" dirty="0">
                <a:solidFill>
                  <a:schemeClr val="accent3">
                    <a:lumMod val="50000"/>
                  </a:schemeClr>
                </a:solidFill>
              </a:rPr>
              <a:t>26. </a:t>
            </a:r>
            <a:r>
              <a:rPr lang="tr-TR" sz="2600" dirty="0" smtClean="0">
                <a:solidFill>
                  <a:schemeClr val="accent3">
                    <a:lumMod val="50000"/>
                  </a:schemeClr>
                </a:solidFill>
              </a:rPr>
              <a:t>maddesinde; </a:t>
            </a:r>
          </a:p>
          <a:p>
            <a:pPr marL="0" indent="0">
              <a:buNone/>
            </a:pPr>
            <a:endParaRPr lang="tr-TR" sz="1200" dirty="0" smtClean="0">
              <a:solidFill>
                <a:schemeClr val="accent3">
                  <a:lumMod val="50000"/>
                </a:schemeClr>
              </a:solidFill>
            </a:endParaRPr>
          </a:p>
          <a:p>
            <a:pPr>
              <a:lnSpc>
                <a:spcPct val="80000"/>
              </a:lnSpc>
              <a:buFont typeface="Wingdings" panose="05000000000000000000" pitchFamily="2" charset="2"/>
              <a:buChar char="ü"/>
            </a:pPr>
            <a:r>
              <a:rPr lang="tr-TR" sz="2600" dirty="0">
                <a:solidFill>
                  <a:schemeClr val="accent3">
                    <a:lumMod val="50000"/>
                  </a:schemeClr>
                </a:solidFill>
              </a:rPr>
              <a:t>İdarelerin, diğer idareler nezdindeki mali iş ve işlemleri, </a:t>
            </a:r>
          </a:p>
          <a:p>
            <a:pPr>
              <a:lnSpc>
                <a:spcPct val="80000"/>
              </a:lnSpc>
              <a:buFont typeface="Wingdings" panose="05000000000000000000" pitchFamily="2" charset="2"/>
              <a:buChar char="ü"/>
            </a:pPr>
            <a:r>
              <a:rPr lang="tr-TR" sz="2600" dirty="0">
                <a:solidFill>
                  <a:schemeClr val="accent3">
                    <a:lumMod val="50000"/>
                  </a:schemeClr>
                </a:solidFill>
              </a:rPr>
              <a:t>Harcama birimleri arasında koordinasyon sağlanarak, </a:t>
            </a:r>
          </a:p>
          <a:p>
            <a:pPr>
              <a:lnSpc>
                <a:spcPct val="80000"/>
              </a:lnSpc>
              <a:buFont typeface="Wingdings" panose="05000000000000000000" pitchFamily="2" charset="2"/>
              <a:buChar char="ü"/>
            </a:pPr>
            <a:r>
              <a:rPr lang="tr-TR" sz="2600" dirty="0">
                <a:solidFill>
                  <a:schemeClr val="accent3">
                    <a:lumMod val="50000"/>
                  </a:schemeClr>
                </a:solidFill>
              </a:rPr>
              <a:t>Strateji geliştirme birimleri tarafından izlenir ve sonuçlandırılır. </a:t>
            </a:r>
          </a:p>
          <a:p>
            <a:pPr>
              <a:lnSpc>
                <a:spcPct val="80000"/>
              </a:lnSpc>
              <a:buFont typeface="Wingdings" panose="05000000000000000000" pitchFamily="2" charset="2"/>
              <a:buChar char="ü"/>
            </a:pPr>
            <a:r>
              <a:rPr lang="tr-TR" sz="2600" dirty="0">
                <a:solidFill>
                  <a:schemeClr val="accent3">
                    <a:lumMod val="50000"/>
                  </a:schemeClr>
                </a:solidFill>
              </a:rPr>
              <a:t>Bu konudaki yazışmalar strateji geliştirme birimleri tarafından yapılır.</a:t>
            </a:r>
          </a:p>
          <a:p>
            <a:pPr marL="0" indent="0">
              <a:lnSpc>
                <a:spcPct val="80000"/>
              </a:lnSpc>
              <a:buNone/>
            </a:pPr>
            <a:endParaRPr lang="tr-TR" sz="1000" dirty="0">
              <a:solidFill>
                <a:schemeClr val="accent3">
                  <a:lumMod val="50000"/>
                </a:schemeClr>
              </a:solidFill>
            </a:endParaRPr>
          </a:p>
          <a:p>
            <a:pPr marL="0" indent="0">
              <a:buNone/>
            </a:pPr>
            <a:r>
              <a:rPr lang="tr-TR" i="1" dirty="0" smtClean="0">
                <a:solidFill>
                  <a:schemeClr val="accent5">
                    <a:lumMod val="50000"/>
                  </a:schemeClr>
                </a:solidFill>
              </a:rPr>
              <a:t>10 </a:t>
            </a:r>
            <a:r>
              <a:rPr lang="tr-TR" i="1" dirty="0">
                <a:solidFill>
                  <a:schemeClr val="accent5">
                    <a:lumMod val="50000"/>
                  </a:schemeClr>
                </a:solidFill>
              </a:rPr>
              <a:t>/ 02 / 2017 tarih ve </a:t>
            </a:r>
            <a:r>
              <a:rPr lang="tr-TR" i="1" dirty="0" smtClean="0">
                <a:solidFill>
                  <a:schemeClr val="accent5">
                    <a:lumMod val="50000"/>
                  </a:schemeClr>
                </a:solidFill>
              </a:rPr>
              <a:t>684 </a:t>
            </a:r>
            <a:r>
              <a:rPr lang="tr-TR" i="1" dirty="0">
                <a:solidFill>
                  <a:schemeClr val="accent5">
                    <a:lumMod val="50000"/>
                  </a:schemeClr>
                </a:solidFill>
              </a:rPr>
              <a:t>sayılı Rektörlük talimatı</a:t>
            </a:r>
            <a:r>
              <a:rPr lang="tr-TR" i="1" dirty="0" smtClean="0">
                <a:solidFill>
                  <a:schemeClr val="accent5">
                    <a:lumMod val="50000"/>
                  </a:schemeClr>
                </a:solidFill>
              </a:rPr>
              <a:t>.</a:t>
            </a:r>
            <a:r>
              <a:rPr lang="tr-TR" dirty="0" smtClean="0"/>
              <a:t> </a:t>
            </a:r>
            <a:endParaRPr lang="tr-TR" dirty="0"/>
          </a:p>
        </p:txBody>
      </p:sp>
    </p:spTree>
    <p:extLst>
      <p:ext uri="{BB962C8B-B14F-4D97-AF65-F5344CB8AC3E}">
        <p14:creationId xmlns:p14="http://schemas.microsoft.com/office/powerpoint/2010/main" val="3114221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897466"/>
            <a:ext cx="11029616" cy="564489"/>
          </a:xfrm>
        </p:spPr>
        <p:txBody>
          <a:bodyPr/>
          <a:lstStyle/>
          <a:p>
            <a:r>
              <a:rPr lang="tr-TR" dirty="0" smtClean="0"/>
              <a:t>CARİ HARCAMALARIN KONTROL ALTINDA TUTULMASI - 1</a:t>
            </a:r>
            <a:endParaRPr lang="tr-TR" dirty="0"/>
          </a:p>
        </p:txBody>
      </p:sp>
      <p:sp>
        <p:nvSpPr>
          <p:cNvPr id="3" name="İçerik Yer Tutucusu 2"/>
          <p:cNvSpPr>
            <a:spLocks noGrp="1"/>
          </p:cNvSpPr>
          <p:nvPr>
            <p:ph idx="1"/>
          </p:nvPr>
        </p:nvSpPr>
        <p:spPr>
          <a:xfrm>
            <a:off x="581192" y="2180495"/>
            <a:ext cx="11029615" cy="4384077"/>
          </a:xfrm>
        </p:spPr>
        <p:txBody>
          <a:bodyPr anchor="t">
            <a:noAutofit/>
          </a:bodyPr>
          <a:lstStyle/>
          <a:p>
            <a:pPr marL="0" indent="0">
              <a:buNone/>
            </a:pPr>
            <a:r>
              <a:rPr lang="tr-TR" sz="2500" dirty="0">
                <a:solidFill>
                  <a:schemeClr val="accent3">
                    <a:lumMod val="50000"/>
                  </a:schemeClr>
                </a:solidFill>
              </a:rPr>
              <a:t>Maliye Bakanlığı Bütçe ve Mali Kontrol Genel Müdürlüğü’nce 25.01.2017 tarihinde yayınlanan </a:t>
            </a:r>
            <a:r>
              <a:rPr lang="tr-TR" sz="2500" b="1" i="1" dirty="0">
                <a:solidFill>
                  <a:schemeClr val="accent3">
                    <a:lumMod val="50000"/>
                  </a:schemeClr>
                </a:solidFill>
              </a:rPr>
              <a:t>“Cari Harcamaların Kontrol Altında Tutulması”</a:t>
            </a:r>
            <a:r>
              <a:rPr lang="tr-TR" sz="2500" dirty="0">
                <a:solidFill>
                  <a:schemeClr val="accent3">
                    <a:lumMod val="50000"/>
                  </a:schemeClr>
                </a:solidFill>
              </a:rPr>
              <a:t> ile ilgili yazılarında;</a:t>
            </a:r>
          </a:p>
          <a:p>
            <a:pPr marL="0" indent="0">
              <a:buNone/>
            </a:pPr>
            <a:endParaRPr lang="tr-TR" sz="1100" dirty="0">
              <a:solidFill>
                <a:schemeClr val="accent3">
                  <a:lumMod val="50000"/>
                </a:schemeClr>
              </a:solidFill>
            </a:endParaRPr>
          </a:p>
          <a:p>
            <a:pPr lvl="0"/>
            <a:r>
              <a:rPr lang="tr-TR" sz="2500" dirty="0">
                <a:solidFill>
                  <a:schemeClr val="accent3">
                    <a:lumMod val="50000"/>
                  </a:schemeClr>
                </a:solidFill>
              </a:rPr>
              <a:t>Yükseköğretim kurumlarının 2017 yılında cari ödeneklere ilişkin yıl içinde ve yılsonunda </a:t>
            </a:r>
            <a:r>
              <a:rPr lang="tr-TR" sz="2500" dirty="0" smtClean="0">
                <a:solidFill>
                  <a:schemeClr val="accent3">
                    <a:lumMod val="50000"/>
                  </a:schemeClr>
                </a:solidFill>
              </a:rPr>
              <a:t>ek </a:t>
            </a:r>
            <a:r>
              <a:rPr lang="tr-TR" sz="2500" dirty="0">
                <a:solidFill>
                  <a:schemeClr val="accent3">
                    <a:lumMod val="50000"/>
                  </a:schemeClr>
                </a:solidFill>
              </a:rPr>
              <a:t>ödenek taleplerinin karşılanmayacağı,</a:t>
            </a:r>
          </a:p>
          <a:p>
            <a:r>
              <a:rPr lang="tr-TR" sz="2500" dirty="0">
                <a:solidFill>
                  <a:srgbClr val="FF0000"/>
                </a:solidFill>
              </a:rPr>
              <a:t>Hizmet alımı suretiyle çalıştırılan personel sayısının Maliye Bakanlığı’ndan uygun görüş alınmaksızın hiçbir şekilde aşılmayacağı, h</a:t>
            </a:r>
            <a:r>
              <a:rPr lang="tr-TR" sz="2500" dirty="0" smtClean="0">
                <a:solidFill>
                  <a:srgbClr val="FF0000"/>
                </a:solidFill>
              </a:rPr>
              <a:t>izmetlerin </a:t>
            </a:r>
            <a:r>
              <a:rPr lang="tr-TR" sz="2500" dirty="0">
                <a:solidFill>
                  <a:srgbClr val="FF0000"/>
                </a:solidFill>
              </a:rPr>
              <a:t>yürütülmesi bakımından zorunlu olmadığı sürece Maliye Bakanlığı’ndan uygun görüş talebinde bulunulmayacağı,</a:t>
            </a:r>
          </a:p>
        </p:txBody>
      </p:sp>
    </p:spTree>
    <p:extLst>
      <p:ext uri="{BB962C8B-B14F-4D97-AF65-F5344CB8AC3E}">
        <p14:creationId xmlns:p14="http://schemas.microsoft.com/office/powerpoint/2010/main" val="1507358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084837"/>
          </a:xfrm>
        </p:spPr>
        <p:txBody>
          <a:bodyPr anchor="t">
            <a:noAutofit/>
          </a:bodyPr>
          <a:lstStyle/>
          <a:p>
            <a:pPr lvl="0"/>
            <a:r>
              <a:rPr lang="tr-TR" sz="2600" dirty="0" smtClean="0">
                <a:solidFill>
                  <a:schemeClr val="accent3">
                    <a:lumMod val="50000"/>
                  </a:schemeClr>
                </a:solidFill>
              </a:rPr>
              <a:t>Hizmet </a:t>
            </a:r>
            <a:r>
              <a:rPr lang="tr-TR" sz="2600" dirty="0">
                <a:solidFill>
                  <a:schemeClr val="accent3">
                    <a:lumMod val="50000"/>
                  </a:schemeClr>
                </a:solidFill>
              </a:rPr>
              <a:t>içi eğitimler, seminer ve konferansların kurumun bulunduğu ilde, kurumun ya da diğer kamu kurumlarının eğitim ya da sosyal tesislerinin kullanılması ve kamu personelinin görevlendirilmesi suretiyle, kamu kaynağı kullanımını en aza indirgenecek şekilde planlanacağı ve gerçekleştirileceği,</a:t>
            </a:r>
          </a:p>
          <a:p>
            <a:pPr lvl="0"/>
            <a:r>
              <a:rPr lang="tr-TR" sz="2600" dirty="0">
                <a:solidFill>
                  <a:schemeClr val="accent3">
                    <a:lumMod val="50000"/>
                  </a:schemeClr>
                </a:solidFill>
              </a:rPr>
              <a:t>K</a:t>
            </a:r>
            <a:r>
              <a:rPr lang="tr-TR" sz="2600" dirty="0" smtClean="0">
                <a:solidFill>
                  <a:schemeClr val="accent3">
                    <a:lumMod val="50000"/>
                  </a:schemeClr>
                </a:solidFill>
              </a:rPr>
              <a:t>urum kaynaklardan</a:t>
            </a:r>
            <a:r>
              <a:rPr lang="tr-TR" sz="2600" dirty="0">
                <a:solidFill>
                  <a:schemeClr val="accent3">
                    <a:lumMod val="50000"/>
                  </a:schemeClr>
                </a:solidFill>
              </a:rPr>
              <a:t>; kurumun tanıtımı gerekçesiyle duvar saati, ahşap ya da cam ve porselen ürünleri, çanta, ajanda, masa </a:t>
            </a:r>
            <a:r>
              <a:rPr lang="tr-TR" sz="2600" dirty="0" smtClean="0">
                <a:solidFill>
                  <a:schemeClr val="accent3">
                    <a:lumMod val="50000"/>
                  </a:schemeClr>
                </a:solidFill>
              </a:rPr>
              <a:t>isimliği, takvimi</a:t>
            </a:r>
            <a:r>
              <a:rPr lang="tr-TR" sz="2600" dirty="0">
                <a:solidFill>
                  <a:schemeClr val="accent3">
                    <a:lumMod val="50000"/>
                  </a:schemeClr>
                </a:solidFill>
              </a:rPr>
              <a:t>, anahtarlık, kalem, harici bellek ve benzeri eşantiyon harcamasının hiçbir şekilde yapılmayacağı</a:t>
            </a:r>
            <a:r>
              <a:rPr lang="tr-TR" sz="2600" dirty="0" smtClean="0">
                <a:solidFill>
                  <a:schemeClr val="accent3">
                    <a:lumMod val="50000"/>
                  </a:schemeClr>
                </a:solidFill>
              </a:rPr>
              <a:t>,</a:t>
            </a:r>
            <a:endParaRPr lang="tr-TR" sz="2600" dirty="0">
              <a:solidFill>
                <a:schemeClr val="accent3">
                  <a:lumMod val="50000"/>
                </a:schemeClr>
              </a:solidFill>
            </a:endParaRPr>
          </a:p>
        </p:txBody>
      </p:sp>
      <p:sp>
        <p:nvSpPr>
          <p:cNvPr id="4" name="Unvan 1"/>
          <p:cNvSpPr>
            <a:spLocks noGrp="1"/>
          </p:cNvSpPr>
          <p:nvPr>
            <p:ph type="title"/>
          </p:nvPr>
        </p:nvSpPr>
        <p:spPr>
          <a:xfrm>
            <a:off x="581191" y="897466"/>
            <a:ext cx="11029616" cy="564489"/>
          </a:xfrm>
        </p:spPr>
        <p:txBody>
          <a:bodyPr/>
          <a:lstStyle/>
          <a:p>
            <a:r>
              <a:rPr lang="tr-TR" dirty="0" smtClean="0"/>
              <a:t>CARİ HARCAMALARIN KONTROL ALTINDA TUTULMASI - 2</a:t>
            </a:r>
            <a:endParaRPr lang="tr-TR" dirty="0"/>
          </a:p>
        </p:txBody>
      </p:sp>
    </p:spTree>
    <p:extLst>
      <p:ext uri="{BB962C8B-B14F-4D97-AF65-F5344CB8AC3E}">
        <p14:creationId xmlns:p14="http://schemas.microsoft.com/office/powerpoint/2010/main" val="1596936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3991704"/>
          </a:xfrm>
        </p:spPr>
        <p:txBody>
          <a:bodyPr>
            <a:noAutofit/>
          </a:bodyPr>
          <a:lstStyle/>
          <a:p>
            <a:r>
              <a:rPr lang="tr-TR" sz="2400" dirty="0">
                <a:solidFill>
                  <a:schemeClr val="accent3">
                    <a:lumMod val="50000"/>
                  </a:schemeClr>
                </a:solidFill>
              </a:rPr>
              <a:t>Akademik gelişime katkısı olmayacak yurtiçi ve yurtdışı geçici görevlendirmelerin yapılmayacağı</a:t>
            </a:r>
            <a:r>
              <a:rPr lang="tr-TR" sz="2400" dirty="0" smtClean="0">
                <a:solidFill>
                  <a:schemeClr val="accent3">
                    <a:lumMod val="50000"/>
                  </a:schemeClr>
                </a:solidFill>
              </a:rPr>
              <a:t>,</a:t>
            </a:r>
          </a:p>
          <a:p>
            <a:pPr lvl="0"/>
            <a:r>
              <a:rPr lang="tr-TR" sz="2400" dirty="0" smtClean="0">
                <a:solidFill>
                  <a:schemeClr val="accent3">
                    <a:lumMod val="50000"/>
                  </a:schemeClr>
                </a:solidFill>
              </a:rPr>
              <a:t>Gerek </a:t>
            </a:r>
            <a:r>
              <a:rPr lang="tr-TR" sz="2400" dirty="0">
                <a:solidFill>
                  <a:schemeClr val="accent3">
                    <a:lumMod val="50000"/>
                  </a:schemeClr>
                </a:solidFill>
              </a:rPr>
              <a:t>öz gelir gerek hazine yardımı karşılığı olarak cari yıl bütçesine yük getirecek, cari yıl veya takip eden yıllarda </a:t>
            </a:r>
            <a:r>
              <a:rPr lang="tr-TR" sz="2400" dirty="0" smtClean="0">
                <a:solidFill>
                  <a:schemeClr val="accent3">
                    <a:lumMod val="50000"/>
                  </a:schemeClr>
                </a:solidFill>
              </a:rPr>
              <a:t>ek </a:t>
            </a:r>
            <a:r>
              <a:rPr lang="tr-TR" sz="2400" dirty="0">
                <a:solidFill>
                  <a:schemeClr val="accent3">
                    <a:lumMod val="50000"/>
                  </a:schemeClr>
                </a:solidFill>
              </a:rPr>
              <a:t>ödenek ihtiyacı doğuracak şekilde mal ve hizmet alımlarında genişlemeye gidilmeyeceği,</a:t>
            </a:r>
          </a:p>
          <a:p>
            <a:pPr lvl="0"/>
            <a:r>
              <a:rPr lang="tr-TR" sz="2400" dirty="0">
                <a:solidFill>
                  <a:schemeClr val="accent3">
                    <a:lumMod val="50000"/>
                  </a:schemeClr>
                </a:solidFill>
              </a:rPr>
              <a:t>18/01/2007 tarihli ve 26407 sayılı Resmi Gazetede yayımlanan </a:t>
            </a:r>
            <a:r>
              <a:rPr lang="tr-TR" sz="2400" b="1" i="1" dirty="0">
                <a:solidFill>
                  <a:schemeClr val="accent3">
                    <a:lumMod val="50000"/>
                  </a:schemeClr>
                </a:solidFill>
              </a:rPr>
              <a:t>“Tasarruf Tedbirleri”</a:t>
            </a:r>
            <a:r>
              <a:rPr lang="tr-TR" sz="2400" dirty="0">
                <a:solidFill>
                  <a:schemeClr val="accent3">
                    <a:lumMod val="50000"/>
                  </a:schemeClr>
                </a:solidFill>
              </a:rPr>
              <a:t> konulu 2007/3 sayılı Başbakanlık Genelgesiyle düzenlenen tasarruf tedbirlerine titizlikle riayet edileceği</a:t>
            </a:r>
            <a:r>
              <a:rPr lang="tr-TR" sz="2400" dirty="0" smtClean="0">
                <a:solidFill>
                  <a:schemeClr val="accent3">
                    <a:lumMod val="50000"/>
                  </a:schemeClr>
                </a:solidFill>
              </a:rPr>
              <a:t>,</a:t>
            </a:r>
          </a:p>
          <a:p>
            <a:pPr marL="0" indent="0">
              <a:buNone/>
            </a:pPr>
            <a:endParaRPr lang="tr-TR" sz="1000" i="1" dirty="0" smtClean="0">
              <a:solidFill>
                <a:schemeClr val="accent5">
                  <a:lumMod val="50000"/>
                </a:schemeClr>
              </a:solidFill>
            </a:endParaRPr>
          </a:p>
          <a:p>
            <a:pPr marL="0" indent="0">
              <a:buNone/>
            </a:pPr>
            <a:r>
              <a:rPr lang="tr-TR" i="1" dirty="0" smtClean="0">
                <a:solidFill>
                  <a:schemeClr val="accent5">
                    <a:lumMod val="50000"/>
                  </a:schemeClr>
                </a:solidFill>
              </a:rPr>
              <a:t>17 </a:t>
            </a:r>
            <a:r>
              <a:rPr lang="tr-TR" i="1" dirty="0">
                <a:solidFill>
                  <a:schemeClr val="accent5">
                    <a:lumMod val="50000"/>
                  </a:schemeClr>
                </a:solidFill>
              </a:rPr>
              <a:t>/ 02 / 2017 tarih ve </a:t>
            </a:r>
            <a:r>
              <a:rPr lang="tr-TR" i="1" dirty="0" smtClean="0">
                <a:solidFill>
                  <a:schemeClr val="accent5">
                    <a:lumMod val="50000"/>
                  </a:schemeClr>
                </a:solidFill>
              </a:rPr>
              <a:t>773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897466"/>
            <a:ext cx="11029616" cy="564489"/>
          </a:xfrm>
        </p:spPr>
        <p:txBody>
          <a:bodyPr/>
          <a:lstStyle/>
          <a:p>
            <a:r>
              <a:rPr lang="tr-TR" dirty="0" smtClean="0"/>
              <a:t>CARİ HARCAMALARIN KONTROL ALTINDA TUTULMASI - 3</a:t>
            </a:r>
            <a:endParaRPr lang="tr-TR" dirty="0"/>
          </a:p>
        </p:txBody>
      </p:sp>
    </p:spTree>
    <p:extLst>
      <p:ext uri="{BB962C8B-B14F-4D97-AF65-F5344CB8AC3E}">
        <p14:creationId xmlns:p14="http://schemas.microsoft.com/office/powerpoint/2010/main" val="3154283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71352"/>
            <a:ext cx="11029615" cy="4064856"/>
          </a:xfrm>
        </p:spPr>
        <p:txBody>
          <a:bodyPr anchor="t">
            <a:normAutofit lnSpcReduction="10000"/>
          </a:bodyPr>
          <a:lstStyle/>
          <a:p>
            <a:pPr marL="0" indent="0">
              <a:buNone/>
            </a:pPr>
            <a:r>
              <a:rPr lang="tr-TR" sz="2400" dirty="0" smtClean="0">
                <a:solidFill>
                  <a:schemeClr val="accent3">
                    <a:lumMod val="50000"/>
                  </a:schemeClr>
                </a:solidFill>
              </a:rPr>
              <a:t>Yılı Merkezi Yönetim Bütçe Kanunu ve Yükseköğretim Kurumlarının Bütçe Ödeneklerinin Birimlere Dağılımı, </a:t>
            </a:r>
          </a:p>
          <a:p>
            <a:pPr marL="0" indent="0">
              <a:buNone/>
            </a:pPr>
            <a:r>
              <a:rPr lang="tr-TR" sz="2400" dirty="0" smtClean="0">
                <a:solidFill>
                  <a:schemeClr val="accent3">
                    <a:lumMod val="50000"/>
                  </a:schemeClr>
                </a:solidFill>
              </a:rPr>
              <a:t>Ödenek Gönderme Belgesine Bağlanması ve Kullanılmasına İlişkin Usul ve Esasların 5. Maddesi uyarınca biriminize tahsis edilen ödeneklerin </a:t>
            </a:r>
          </a:p>
          <a:p>
            <a:pPr marL="0" indent="0">
              <a:buNone/>
            </a:pPr>
            <a:r>
              <a:rPr lang="tr-TR" sz="2400" dirty="0" smtClean="0">
                <a:solidFill>
                  <a:schemeClr val="accent3">
                    <a:lumMod val="50000"/>
                  </a:schemeClr>
                </a:solidFill>
              </a:rPr>
              <a:t>5018 sayılı Kamu Mali Yönetim ve Kontrol Kanununun 60’ıncı maddesi uyarınca kullanımında; </a:t>
            </a:r>
          </a:p>
          <a:p>
            <a:pPr marL="0" indent="0">
              <a:buNone/>
            </a:pPr>
            <a:r>
              <a:rPr lang="tr-TR" sz="2400" b="1" u="sng" dirty="0" err="1" smtClean="0">
                <a:solidFill>
                  <a:schemeClr val="accent3">
                    <a:lumMod val="50000"/>
                  </a:schemeClr>
                </a:solidFill>
              </a:rPr>
              <a:t>satınalma</a:t>
            </a:r>
            <a:r>
              <a:rPr lang="tr-TR" sz="2400" b="1" u="sng" dirty="0" smtClean="0">
                <a:solidFill>
                  <a:schemeClr val="accent3">
                    <a:lumMod val="50000"/>
                  </a:schemeClr>
                </a:solidFill>
              </a:rPr>
              <a:t> işlem akışına </a:t>
            </a:r>
            <a:r>
              <a:rPr lang="tr-TR" sz="2400" dirty="0" smtClean="0">
                <a:solidFill>
                  <a:schemeClr val="accent3">
                    <a:lumMod val="50000"/>
                  </a:schemeClr>
                </a:solidFill>
              </a:rPr>
              <a:t>ilişkin 27 / 01 /2016 tarihli Rektörlük Oluruna göre yürütülmesi</a:t>
            </a:r>
          </a:p>
          <a:p>
            <a:pPr marL="0" indent="0">
              <a:buNone/>
            </a:pPr>
            <a:endParaRPr lang="tr-TR" sz="1100" i="1" dirty="0" smtClean="0">
              <a:solidFill>
                <a:schemeClr val="accent5">
                  <a:lumMod val="50000"/>
                </a:schemeClr>
              </a:solidFill>
            </a:endParaRPr>
          </a:p>
          <a:p>
            <a:pPr marL="0" indent="0">
              <a:buNone/>
            </a:pPr>
            <a:r>
              <a:rPr lang="tr-TR" i="1" dirty="0" smtClean="0">
                <a:solidFill>
                  <a:schemeClr val="accent5">
                    <a:lumMod val="50000"/>
                  </a:schemeClr>
                </a:solidFill>
              </a:rPr>
              <a:t>27 </a:t>
            </a:r>
            <a:r>
              <a:rPr lang="tr-TR" i="1" dirty="0">
                <a:solidFill>
                  <a:schemeClr val="accent5">
                    <a:lumMod val="50000"/>
                  </a:schemeClr>
                </a:solidFill>
              </a:rPr>
              <a:t>/ </a:t>
            </a:r>
            <a:r>
              <a:rPr lang="tr-TR" i="1" dirty="0" smtClean="0">
                <a:solidFill>
                  <a:schemeClr val="accent5">
                    <a:lumMod val="50000"/>
                  </a:schemeClr>
                </a:solidFill>
              </a:rPr>
              <a:t>01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207 </a:t>
            </a:r>
            <a:r>
              <a:rPr lang="tr-TR" i="1" dirty="0">
                <a:solidFill>
                  <a:schemeClr val="accent5">
                    <a:lumMod val="50000"/>
                  </a:schemeClr>
                </a:solidFill>
              </a:rPr>
              <a:t>sayılı Rektörlük talimatı.</a:t>
            </a:r>
            <a:r>
              <a:rPr lang="tr-TR" dirty="0"/>
              <a:t> </a:t>
            </a:r>
            <a:endParaRPr lang="tr-TR" dirty="0" smtClean="0"/>
          </a:p>
          <a:p>
            <a:pPr marL="0" indent="0">
              <a:buNone/>
            </a:pPr>
            <a:endParaRPr lang="tr-TR" dirty="0"/>
          </a:p>
        </p:txBody>
      </p:sp>
      <p:sp>
        <p:nvSpPr>
          <p:cNvPr id="4" name="Unvan 1"/>
          <p:cNvSpPr>
            <a:spLocks noGrp="1"/>
          </p:cNvSpPr>
          <p:nvPr>
            <p:ph type="title"/>
          </p:nvPr>
        </p:nvSpPr>
        <p:spPr>
          <a:xfrm>
            <a:off x="581191" y="914400"/>
            <a:ext cx="11029616" cy="527236"/>
          </a:xfrm>
        </p:spPr>
        <p:txBody>
          <a:bodyPr/>
          <a:lstStyle/>
          <a:p>
            <a:r>
              <a:rPr lang="tr-TR" dirty="0" err="1" smtClean="0"/>
              <a:t>SATINAlMA</a:t>
            </a:r>
            <a:r>
              <a:rPr lang="tr-TR" dirty="0" smtClean="0"/>
              <a:t> İŞLEM AKIŞ ŞEMASI</a:t>
            </a:r>
            <a:endParaRPr lang="tr-TR" dirty="0"/>
          </a:p>
        </p:txBody>
      </p:sp>
    </p:spTree>
    <p:extLst>
      <p:ext uri="{BB962C8B-B14F-4D97-AF65-F5344CB8AC3E}">
        <p14:creationId xmlns:p14="http://schemas.microsoft.com/office/powerpoint/2010/main" val="949697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438912" y="594360"/>
            <a:ext cx="11301984" cy="6263639"/>
          </a:xfrm>
          <a:prstGeom prst="rect">
            <a:avLst/>
          </a:prstGeom>
        </p:spPr>
      </p:pic>
    </p:spTree>
    <p:extLst>
      <p:ext uri="{BB962C8B-B14F-4D97-AF65-F5344CB8AC3E}">
        <p14:creationId xmlns:p14="http://schemas.microsoft.com/office/powerpoint/2010/main" val="2524139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742950"/>
            <a:ext cx="11029616" cy="725356"/>
          </a:xfrm>
        </p:spPr>
        <p:txBody>
          <a:bodyPr/>
          <a:lstStyle/>
          <a:p>
            <a:r>
              <a:rPr lang="tr-TR" dirty="0" smtClean="0"/>
              <a:t>MUAYENE KABUL KOMİSYONU - 1</a:t>
            </a:r>
            <a:endParaRPr lang="tr-TR" dirty="0"/>
          </a:p>
        </p:txBody>
      </p:sp>
      <p:sp>
        <p:nvSpPr>
          <p:cNvPr id="3" name="İçerik Yer Tutucusu 2"/>
          <p:cNvSpPr>
            <a:spLocks noGrp="1"/>
          </p:cNvSpPr>
          <p:nvPr>
            <p:ph idx="1"/>
          </p:nvPr>
        </p:nvSpPr>
        <p:spPr>
          <a:xfrm>
            <a:off x="581192" y="2180496"/>
            <a:ext cx="11029615" cy="4277454"/>
          </a:xfrm>
        </p:spPr>
        <p:txBody>
          <a:bodyPr anchor="t">
            <a:normAutofit fontScale="92500" lnSpcReduction="10000"/>
          </a:bodyPr>
          <a:lstStyle/>
          <a:p>
            <a:pPr lvl="0"/>
            <a:r>
              <a:rPr lang="tr-TR" sz="2800" b="1" i="1" dirty="0">
                <a:solidFill>
                  <a:schemeClr val="accent3">
                    <a:lumMod val="50000"/>
                  </a:schemeClr>
                </a:solidFill>
              </a:rPr>
              <a:t>Hizmet Alımları Muayene ve Kabul Komisyonu;</a:t>
            </a:r>
            <a:r>
              <a:rPr lang="tr-TR" sz="2800" dirty="0">
                <a:solidFill>
                  <a:schemeClr val="accent3">
                    <a:lumMod val="50000"/>
                  </a:schemeClr>
                </a:solidFill>
              </a:rPr>
              <a:t> </a:t>
            </a:r>
            <a:endParaRPr lang="tr-TR" sz="2800" dirty="0" smtClean="0">
              <a:solidFill>
                <a:schemeClr val="accent3">
                  <a:lumMod val="50000"/>
                </a:schemeClr>
              </a:solidFill>
            </a:endParaRPr>
          </a:p>
          <a:p>
            <a:pPr marL="265113" lvl="0" indent="0">
              <a:buNone/>
            </a:pPr>
            <a:r>
              <a:rPr lang="tr-TR" sz="2800" dirty="0" smtClean="0">
                <a:solidFill>
                  <a:schemeClr val="accent3">
                    <a:lumMod val="50000"/>
                  </a:schemeClr>
                </a:solidFill>
              </a:rPr>
              <a:t>Yetkili </a:t>
            </a:r>
            <a:r>
              <a:rPr lang="tr-TR" sz="2800" dirty="0">
                <a:solidFill>
                  <a:schemeClr val="accent3">
                    <a:lumMod val="50000"/>
                  </a:schemeClr>
                </a:solidFill>
              </a:rPr>
              <a:t>makam tarafından, </a:t>
            </a:r>
            <a:r>
              <a:rPr lang="tr-TR" sz="2800" b="1" u="sng" dirty="0" smtClean="0">
                <a:solidFill>
                  <a:schemeClr val="accent3">
                    <a:lumMod val="50000"/>
                  </a:schemeClr>
                </a:solidFill>
              </a:rPr>
              <a:t>tamamı </a:t>
            </a:r>
            <a:r>
              <a:rPr lang="tr-TR" sz="2800" b="1" u="sng" dirty="0">
                <a:solidFill>
                  <a:schemeClr val="accent3">
                    <a:lumMod val="50000"/>
                  </a:schemeClr>
                </a:solidFill>
              </a:rPr>
              <a:t>işin uzmanı olması kaydıyla</a:t>
            </a:r>
            <a:r>
              <a:rPr lang="tr-TR" sz="2800" dirty="0">
                <a:solidFill>
                  <a:schemeClr val="accent3">
                    <a:lumMod val="50000"/>
                  </a:schemeClr>
                </a:solidFill>
              </a:rPr>
              <a:t>, biri başkan olmak üzere en az üç (3) veya hizmetin önem ve özelliğine göre daha fazla tek sayıda kişi ile yedek üyelerden,</a:t>
            </a:r>
          </a:p>
          <a:p>
            <a:pPr lvl="0"/>
            <a:r>
              <a:rPr lang="tr-TR" sz="2800" b="1" i="1" dirty="0">
                <a:solidFill>
                  <a:schemeClr val="accent3">
                    <a:lumMod val="50000"/>
                  </a:schemeClr>
                </a:solidFill>
              </a:rPr>
              <a:t>Danışmanlık Hizmet Alımları Muayene ve Kabul Komisyonu</a:t>
            </a:r>
            <a:r>
              <a:rPr lang="tr-TR" sz="2800" dirty="0">
                <a:solidFill>
                  <a:schemeClr val="accent3">
                    <a:lumMod val="50000"/>
                  </a:schemeClr>
                </a:solidFill>
              </a:rPr>
              <a:t>; </a:t>
            </a:r>
            <a:endParaRPr lang="tr-TR" sz="2800" dirty="0" smtClean="0">
              <a:solidFill>
                <a:schemeClr val="accent3">
                  <a:lumMod val="50000"/>
                </a:schemeClr>
              </a:solidFill>
            </a:endParaRPr>
          </a:p>
          <a:p>
            <a:pPr marL="357188" lvl="0" indent="0">
              <a:buNone/>
            </a:pPr>
            <a:r>
              <a:rPr lang="tr-TR" sz="2800" dirty="0" smtClean="0">
                <a:solidFill>
                  <a:schemeClr val="accent3">
                    <a:lumMod val="50000"/>
                  </a:schemeClr>
                </a:solidFill>
              </a:rPr>
              <a:t>Yetkili </a:t>
            </a:r>
            <a:r>
              <a:rPr lang="tr-TR" sz="2800" dirty="0">
                <a:solidFill>
                  <a:schemeClr val="accent3">
                    <a:lumMod val="50000"/>
                  </a:schemeClr>
                </a:solidFill>
              </a:rPr>
              <a:t>makam tarafından, </a:t>
            </a:r>
            <a:r>
              <a:rPr lang="tr-TR" sz="2800" b="1" u="sng" dirty="0">
                <a:solidFill>
                  <a:schemeClr val="accent3">
                    <a:lumMod val="50000"/>
                  </a:schemeClr>
                </a:solidFill>
              </a:rPr>
              <a:t>tamamı danışmanlık konusu hizmetin uzmanı olması kaydıyla,</a:t>
            </a:r>
            <a:r>
              <a:rPr lang="tr-TR" sz="2800" dirty="0">
                <a:solidFill>
                  <a:schemeClr val="accent3">
                    <a:lumMod val="50000"/>
                  </a:schemeClr>
                </a:solidFill>
              </a:rPr>
              <a:t> biri başkan olmak üzere en az üç (3) veya hizmetin önem ve özelliğine göre daha fazla tek sayıda kişi ile yedek üyelerden,</a:t>
            </a:r>
          </a:p>
          <a:p>
            <a:pPr lvl="0"/>
            <a:endParaRPr lang="tr-TR" sz="1000" dirty="0"/>
          </a:p>
          <a:p>
            <a:pPr marL="0" indent="0">
              <a:buNone/>
            </a:pPr>
            <a:r>
              <a:rPr lang="tr-TR" i="1" dirty="0" smtClean="0">
                <a:solidFill>
                  <a:schemeClr val="accent5">
                    <a:lumMod val="50000"/>
                  </a:schemeClr>
                </a:solidFill>
              </a:rPr>
              <a:t>15 </a:t>
            </a:r>
            <a:r>
              <a:rPr lang="tr-TR" i="1" dirty="0">
                <a:solidFill>
                  <a:schemeClr val="accent5">
                    <a:lumMod val="50000"/>
                  </a:schemeClr>
                </a:solidFill>
              </a:rPr>
              <a:t>/ </a:t>
            </a:r>
            <a:r>
              <a:rPr lang="tr-TR" i="1" dirty="0" smtClean="0">
                <a:solidFill>
                  <a:schemeClr val="accent5">
                    <a:lumMod val="50000"/>
                  </a:schemeClr>
                </a:solidFill>
              </a:rPr>
              <a:t>02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469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Tree>
    <p:extLst>
      <p:ext uri="{BB962C8B-B14F-4D97-AF65-F5344CB8AC3E}">
        <p14:creationId xmlns:p14="http://schemas.microsoft.com/office/powerpoint/2010/main" val="725258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960120"/>
            <a:ext cx="11029616" cy="499804"/>
          </a:xfrm>
        </p:spPr>
        <p:txBody>
          <a:bodyPr>
            <a:normAutofit fontScale="90000"/>
          </a:bodyPr>
          <a:lstStyle/>
          <a:p>
            <a:r>
              <a:rPr lang="tr-TR" dirty="0" smtClean="0"/>
              <a:t>MEVZUAT</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87085615"/>
              </p:ext>
            </p:extLst>
          </p:nvPr>
        </p:nvGraphicFramePr>
        <p:xfrm>
          <a:off x="581192" y="2395728"/>
          <a:ext cx="6837640" cy="3685029"/>
        </p:xfrm>
        <a:graphic>
          <a:graphicData uri="http://schemas.openxmlformats.org/drawingml/2006/table">
            <a:tbl>
              <a:tblPr>
                <a:tableStyleId>{5C22544A-7EE6-4342-B048-85BDC9FD1C3A}</a:tableStyleId>
              </a:tblPr>
              <a:tblGrid>
                <a:gridCol w="6837640">
                  <a:extLst>
                    <a:ext uri="{9D8B030D-6E8A-4147-A177-3AD203B41FA5}">
                      <a16:colId xmlns:a16="http://schemas.microsoft.com/office/drawing/2014/main" val="700207022"/>
                    </a:ext>
                  </a:extLst>
                </a:gridCol>
              </a:tblGrid>
              <a:tr h="510759">
                <a:tc>
                  <a:txBody>
                    <a:bodyPr/>
                    <a:lstStyle/>
                    <a:p>
                      <a:pPr algn="l" fontAlgn="ctr"/>
                      <a:r>
                        <a:rPr lang="tr-TR" sz="2800" u="none" strike="noStrike" dirty="0">
                          <a:solidFill>
                            <a:schemeClr val="accent3">
                              <a:lumMod val="50000"/>
                            </a:schemeClr>
                          </a:solidFill>
                          <a:effectLst/>
                        </a:rPr>
                        <a:t>Anayasa</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3739919911"/>
                  </a:ext>
                </a:extLst>
              </a:tr>
              <a:tr h="529045">
                <a:tc>
                  <a:txBody>
                    <a:bodyPr/>
                    <a:lstStyle/>
                    <a:p>
                      <a:pPr algn="l" fontAlgn="ctr"/>
                      <a:r>
                        <a:rPr lang="tr-TR" sz="2800" u="none" strike="noStrike" dirty="0">
                          <a:solidFill>
                            <a:schemeClr val="accent3">
                              <a:lumMod val="50000"/>
                            </a:schemeClr>
                          </a:solidFill>
                          <a:effectLst/>
                        </a:rPr>
                        <a:t>Kanunlar</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1566899772"/>
                  </a:ext>
                </a:extLst>
              </a:tr>
              <a:tr h="529045">
                <a:tc>
                  <a:txBody>
                    <a:bodyPr/>
                    <a:lstStyle/>
                    <a:p>
                      <a:pPr algn="l" fontAlgn="ctr"/>
                      <a:r>
                        <a:rPr lang="tr-TR" sz="2800" u="none" strike="noStrike" dirty="0">
                          <a:solidFill>
                            <a:schemeClr val="accent3">
                              <a:lumMod val="50000"/>
                            </a:schemeClr>
                          </a:solidFill>
                          <a:effectLst/>
                        </a:rPr>
                        <a:t>Yönetmelikler</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3330502096"/>
                  </a:ext>
                </a:extLst>
              </a:tr>
              <a:tr h="529045">
                <a:tc>
                  <a:txBody>
                    <a:bodyPr/>
                    <a:lstStyle/>
                    <a:p>
                      <a:pPr algn="l" fontAlgn="ctr"/>
                      <a:r>
                        <a:rPr lang="tr-TR" sz="2800" u="none" strike="noStrike" dirty="0" smtClean="0">
                          <a:solidFill>
                            <a:schemeClr val="accent3">
                              <a:lumMod val="50000"/>
                            </a:schemeClr>
                          </a:solidFill>
                          <a:effectLst/>
                        </a:rPr>
                        <a:t>Tebliğ </a:t>
                      </a:r>
                      <a:r>
                        <a:rPr lang="tr-TR" sz="2800" u="none" strike="noStrike" dirty="0">
                          <a:solidFill>
                            <a:schemeClr val="accent3">
                              <a:lumMod val="50000"/>
                            </a:schemeClr>
                          </a:solidFill>
                          <a:effectLst/>
                        </a:rPr>
                        <a:t>ve Talimatlar</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2228150761"/>
                  </a:ext>
                </a:extLst>
              </a:tr>
              <a:tr h="529045">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tr-TR" sz="2800" u="none" strike="noStrike" dirty="0" smtClean="0">
                          <a:solidFill>
                            <a:schemeClr val="accent3">
                              <a:lumMod val="50000"/>
                            </a:schemeClr>
                          </a:solidFill>
                          <a:effectLst/>
                        </a:rPr>
                        <a:t>Genelgeler, Genel Yazıları</a:t>
                      </a:r>
                      <a:r>
                        <a:rPr lang="tr-TR" sz="2800" u="none" strike="noStrike" baseline="0" dirty="0" smtClean="0">
                          <a:solidFill>
                            <a:schemeClr val="accent3">
                              <a:lumMod val="50000"/>
                            </a:schemeClr>
                          </a:solidFill>
                          <a:effectLst/>
                        </a:rPr>
                        <a:t> ve</a:t>
                      </a:r>
                      <a:r>
                        <a:rPr lang="tr-TR" sz="2800" u="none" strike="noStrike" dirty="0" smtClean="0">
                          <a:solidFill>
                            <a:schemeClr val="accent3">
                              <a:lumMod val="50000"/>
                            </a:schemeClr>
                          </a:solidFill>
                          <a:effectLst/>
                        </a:rPr>
                        <a:t> Görüş Yazıları</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54991142"/>
                  </a:ext>
                </a:extLst>
              </a:tr>
              <a:tr h="529045">
                <a:tc>
                  <a:txBody>
                    <a:bodyPr/>
                    <a:lstStyle/>
                    <a:p>
                      <a:pPr algn="l" fontAlgn="ctr"/>
                      <a:r>
                        <a:rPr lang="tr-TR" sz="2800" u="none" strike="noStrike" dirty="0" smtClean="0">
                          <a:solidFill>
                            <a:schemeClr val="accent3">
                              <a:lumMod val="50000"/>
                            </a:schemeClr>
                          </a:solidFill>
                          <a:effectLst/>
                        </a:rPr>
                        <a:t>Kurumca Yayınlanan Yönergeler</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3375303523"/>
                  </a:ext>
                </a:extLst>
              </a:tr>
              <a:tr h="529045">
                <a:tc>
                  <a:txBody>
                    <a:bodyPr/>
                    <a:lstStyle/>
                    <a:p>
                      <a:pPr algn="l" fontAlgn="ctr"/>
                      <a:r>
                        <a:rPr lang="tr-TR" sz="2800" u="none" strike="noStrike" dirty="0">
                          <a:solidFill>
                            <a:schemeClr val="accent3">
                              <a:lumMod val="50000"/>
                            </a:schemeClr>
                          </a:solidFill>
                          <a:effectLst/>
                        </a:rPr>
                        <a:t>Üst Yönetici Talimatları (İç Genelgeler)</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4112858164"/>
                  </a:ext>
                </a:extLst>
              </a:tr>
            </a:tbl>
          </a:graphicData>
        </a:graphic>
      </p:graphicFrame>
      <p:graphicFrame>
        <p:nvGraphicFramePr>
          <p:cNvPr id="5" name="İçerik Yer Tutucusu 3"/>
          <p:cNvGraphicFramePr>
            <a:graphicFrameLocks/>
          </p:cNvGraphicFramePr>
          <p:nvPr>
            <p:extLst>
              <p:ext uri="{D42A27DB-BD31-4B8C-83A1-F6EECF244321}">
                <p14:modId xmlns:p14="http://schemas.microsoft.com/office/powerpoint/2010/main" val="4012440078"/>
              </p:ext>
            </p:extLst>
          </p:nvPr>
        </p:nvGraphicFramePr>
        <p:xfrm>
          <a:off x="7656576" y="2395728"/>
          <a:ext cx="3954232" cy="3703315"/>
        </p:xfrm>
        <a:graphic>
          <a:graphicData uri="http://schemas.openxmlformats.org/drawingml/2006/table">
            <a:tbl>
              <a:tblPr>
                <a:tableStyleId>{5C22544A-7EE6-4342-B048-85BDC9FD1C3A}</a:tableStyleId>
              </a:tblPr>
              <a:tblGrid>
                <a:gridCol w="3954232">
                  <a:extLst>
                    <a:ext uri="{9D8B030D-6E8A-4147-A177-3AD203B41FA5}">
                      <a16:colId xmlns:a16="http://schemas.microsoft.com/office/drawing/2014/main" val="700207022"/>
                    </a:ext>
                  </a:extLst>
                </a:gridCol>
              </a:tblGrid>
              <a:tr h="3703315">
                <a:tc>
                  <a:txBody>
                    <a:bodyPr/>
                    <a:lstStyle/>
                    <a:p>
                      <a:pPr algn="ctr" fontAlgn="ctr"/>
                      <a:r>
                        <a:rPr lang="tr-TR" sz="2800" b="0" i="0" u="none" strike="noStrike" dirty="0" smtClean="0">
                          <a:solidFill>
                            <a:schemeClr val="accent3">
                              <a:lumMod val="50000"/>
                            </a:schemeClr>
                          </a:solidFill>
                          <a:effectLst/>
                          <a:latin typeface="Berlin Sans FB" panose="020E0602020502020306" pitchFamily="34" charset="0"/>
                        </a:rPr>
                        <a:t>Üst</a:t>
                      </a:r>
                      <a:r>
                        <a:rPr lang="tr-TR" sz="2800" b="0" i="0" u="none" strike="noStrike" baseline="0" dirty="0" smtClean="0">
                          <a:solidFill>
                            <a:schemeClr val="accent3">
                              <a:lumMod val="50000"/>
                            </a:schemeClr>
                          </a:solidFill>
                          <a:effectLst/>
                          <a:latin typeface="Berlin Sans FB" panose="020E0602020502020306" pitchFamily="34" charset="0"/>
                        </a:rPr>
                        <a:t> Yönetici Tarafından Yayınlanan Talimatlar </a:t>
                      </a:r>
                    </a:p>
                    <a:p>
                      <a:pPr algn="ctr" fontAlgn="ctr"/>
                      <a:r>
                        <a:rPr lang="tr-TR" sz="2800" b="0" i="0" u="none" strike="noStrike" baseline="0" dirty="0" smtClean="0">
                          <a:solidFill>
                            <a:schemeClr val="accent3">
                              <a:lumMod val="50000"/>
                            </a:schemeClr>
                          </a:solidFill>
                          <a:effectLst/>
                          <a:latin typeface="Berlin Sans FB" panose="020E0602020502020306" pitchFamily="34" charset="0"/>
                        </a:rPr>
                        <a:t>(İç Genelgeler) Uygulanması Zorunluluğu</a:t>
                      </a:r>
                      <a:endParaRPr lang="tr-TR" sz="2800" b="0" i="0" u="none" strike="noStrike" dirty="0">
                        <a:solidFill>
                          <a:schemeClr val="accent3">
                            <a:lumMod val="50000"/>
                          </a:schemeClr>
                        </a:solidFill>
                        <a:effectLst/>
                        <a:latin typeface="Berlin Sans FB" panose="020E0602020502020306" pitchFamily="34" charset="0"/>
                      </a:endParaRPr>
                    </a:p>
                  </a:txBody>
                  <a:tcPr marL="9525" marR="9525" marT="9525" marB="0" anchor="ctr"/>
                </a:tc>
                <a:extLst>
                  <a:ext uri="{0D108BD9-81ED-4DB2-BD59-A6C34878D82A}">
                    <a16:rowId xmlns:a16="http://schemas.microsoft.com/office/drawing/2014/main" val="3739919911"/>
                  </a:ext>
                </a:extLst>
              </a:tr>
            </a:tbl>
          </a:graphicData>
        </a:graphic>
      </p:graphicFrame>
    </p:spTree>
    <p:extLst>
      <p:ext uri="{BB962C8B-B14F-4D97-AF65-F5344CB8AC3E}">
        <p14:creationId xmlns:p14="http://schemas.microsoft.com/office/powerpoint/2010/main" val="1990858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742950"/>
            <a:ext cx="11029616" cy="725356"/>
          </a:xfrm>
        </p:spPr>
        <p:txBody>
          <a:bodyPr/>
          <a:lstStyle/>
          <a:p>
            <a:r>
              <a:rPr lang="tr-TR" dirty="0" smtClean="0"/>
              <a:t>MUAYENE KABUL KOMİSYONU - 2</a:t>
            </a:r>
            <a:endParaRPr lang="tr-TR" dirty="0"/>
          </a:p>
        </p:txBody>
      </p:sp>
      <p:sp>
        <p:nvSpPr>
          <p:cNvPr id="3" name="İçerik Yer Tutucusu 2"/>
          <p:cNvSpPr>
            <a:spLocks noGrp="1"/>
          </p:cNvSpPr>
          <p:nvPr>
            <p:ph idx="1"/>
          </p:nvPr>
        </p:nvSpPr>
        <p:spPr>
          <a:xfrm>
            <a:off x="581192" y="2180496"/>
            <a:ext cx="11029615" cy="4277454"/>
          </a:xfrm>
        </p:spPr>
        <p:txBody>
          <a:bodyPr>
            <a:normAutofit/>
          </a:bodyPr>
          <a:lstStyle/>
          <a:p>
            <a:pPr lvl="0"/>
            <a:r>
              <a:rPr lang="tr-TR" sz="2800" b="1" i="1" dirty="0" smtClean="0">
                <a:solidFill>
                  <a:schemeClr val="accent3">
                    <a:lumMod val="50000"/>
                  </a:schemeClr>
                </a:solidFill>
              </a:rPr>
              <a:t>Mal </a:t>
            </a:r>
            <a:r>
              <a:rPr lang="tr-TR" sz="2800" b="1" i="1" dirty="0">
                <a:solidFill>
                  <a:schemeClr val="accent3">
                    <a:lumMod val="50000"/>
                  </a:schemeClr>
                </a:solidFill>
              </a:rPr>
              <a:t>Alımları Denetim, Muayene ve Kabul </a:t>
            </a:r>
            <a:r>
              <a:rPr lang="tr-TR" sz="2800" b="1" i="1" dirty="0" smtClean="0">
                <a:solidFill>
                  <a:schemeClr val="accent3">
                    <a:lumMod val="50000"/>
                  </a:schemeClr>
                </a:solidFill>
              </a:rPr>
              <a:t>Komisyonu;</a:t>
            </a:r>
            <a:endParaRPr lang="tr-TR" sz="2800" dirty="0">
              <a:solidFill>
                <a:schemeClr val="accent3">
                  <a:lumMod val="50000"/>
                </a:schemeClr>
              </a:solidFill>
            </a:endParaRPr>
          </a:p>
          <a:p>
            <a:pPr marL="357188" lvl="0" indent="0">
              <a:buNone/>
            </a:pPr>
            <a:r>
              <a:rPr lang="tr-TR" sz="2800" dirty="0" smtClean="0">
                <a:solidFill>
                  <a:schemeClr val="accent3">
                    <a:lumMod val="50000"/>
                  </a:schemeClr>
                </a:solidFill>
              </a:rPr>
              <a:t>İhale </a:t>
            </a:r>
            <a:r>
              <a:rPr lang="tr-TR" sz="2800" dirty="0">
                <a:solidFill>
                  <a:schemeClr val="accent3">
                    <a:lumMod val="50000"/>
                  </a:schemeClr>
                </a:solidFill>
              </a:rPr>
              <a:t>yetkilisi tarafından, </a:t>
            </a:r>
            <a:r>
              <a:rPr lang="tr-TR" sz="2800" b="1" u="sng" dirty="0">
                <a:solidFill>
                  <a:schemeClr val="accent3">
                    <a:lumMod val="50000"/>
                  </a:schemeClr>
                </a:solidFill>
              </a:rPr>
              <a:t>biri başkan, biri işin uzmanı olmak üzere </a:t>
            </a:r>
            <a:r>
              <a:rPr lang="tr-TR" sz="2800" dirty="0">
                <a:solidFill>
                  <a:schemeClr val="accent3">
                    <a:lumMod val="50000"/>
                  </a:schemeClr>
                </a:solidFill>
              </a:rPr>
              <a:t>en az üç (3) ve tek sayıda kişi ve yedek üyelerden,</a:t>
            </a:r>
          </a:p>
          <a:p>
            <a:pPr lvl="0"/>
            <a:r>
              <a:rPr lang="tr-TR" sz="2800" b="1" i="1" dirty="0">
                <a:solidFill>
                  <a:schemeClr val="accent3">
                    <a:lumMod val="50000"/>
                  </a:schemeClr>
                </a:solidFill>
              </a:rPr>
              <a:t>Yapım İşleri Muayene ve Kabul Komisyonu;</a:t>
            </a:r>
            <a:r>
              <a:rPr lang="tr-TR" sz="2800" dirty="0">
                <a:solidFill>
                  <a:schemeClr val="accent3">
                    <a:lumMod val="50000"/>
                  </a:schemeClr>
                </a:solidFill>
              </a:rPr>
              <a:t> </a:t>
            </a:r>
            <a:endParaRPr lang="tr-TR" sz="2800" dirty="0" smtClean="0">
              <a:solidFill>
                <a:schemeClr val="accent3">
                  <a:lumMod val="50000"/>
                </a:schemeClr>
              </a:solidFill>
            </a:endParaRPr>
          </a:p>
          <a:p>
            <a:pPr marL="357188" lvl="0" indent="0">
              <a:buNone/>
            </a:pPr>
            <a:r>
              <a:rPr lang="tr-TR" sz="2800" dirty="0" smtClean="0">
                <a:solidFill>
                  <a:schemeClr val="accent3">
                    <a:lumMod val="50000"/>
                  </a:schemeClr>
                </a:solidFill>
              </a:rPr>
              <a:t>Yetkili </a:t>
            </a:r>
            <a:r>
              <a:rPr lang="tr-TR" sz="2800" dirty="0">
                <a:solidFill>
                  <a:schemeClr val="accent3">
                    <a:lumMod val="50000"/>
                  </a:schemeClr>
                </a:solidFill>
              </a:rPr>
              <a:t>makam tarafından, </a:t>
            </a:r>
            <a:r>
              <a:rPr lang="tr-TR" sz="2800" b="1" u="sng" dirty="0">
                <a:solidFill>
                  <a:schemeClr val="accent3">
                    <a:lumMod val="50000"/>
                  </a:schemeClr>
                </a:solidFill>
              </a:rPr>
              <a:t>tamamı teknik personel olması kaydıyla</a:t>
            </a:r>
            <a:r>
              <a:rPr lang="tr-TR" sz="2800" dirty="0">
                <a:solidFill>
                  <a:schemeClr val="accent3">
                    <a:lumMod val="50000"/>
                  </a:schemeClr>
                </a:solidFill>
              </a:rPr>
              <a:t>, biri başkan olmak üzere en az üç (3) veya hizmetin önem ve özelliğine göre daha fazla tek sayıda kişi ile yedek üyelerden</a:t>
            </a:r>
            <a:r>
              <a:rPr lang="tr-TR" sz="2800" dirty="0" smtClean="0">
                <a:solidFill>
                  <a:schemeClr val="accent3">
                    <a:lumMod val="50000"/>
                  </a:schemeClr>
                </a:solidFill>
              </a:rPr>
              <a:t>,</a:t>
            </a:r>
          </a:p>
          <a:p>
            <a:pPr lvl="0"/>
            <a:endParaRPr lang="tr-TR" sz="1000" dirty="0"/>
          </a:p>
          <a:p>
            <a:pPr marL="0" indent="0">
              <a:buNone/>
            </a:pPr>
            <a:r>
              <a:rPr lang="tr-TR" i="1" dirty="0" smtClean="0">
                <a:solidFill>
                  <a:schemeClr val="accent5">
                    <a:lumMod val="50000"/>
                  </a:schemeClr>
                </a:solidFill>
              </a:rPr>
              <a:t>15 </a:t>
            </a:r>
            <a:r>
              <a:rPr lang="tr-TR" i="1" dirty="0">
                <a:solidFill>
                  <a:schemeClr val="accent5">
                    <a:lumMod val="50000"/>
                  </a:schemeClr>
                </a:solidFill>
              </a:rPr>
              <a:t>/ </a:t>
            </a:r>
            <a:r>
              <a:rPr lang="tr-TR" i="1" dirty="0" smtClean="0">
                <a:solidFill>
                  <a:schemeClr val="accent5">
                    <a:lumMod val="50000"/>
                  </a:schemeClr>
                </a:solidFill>
              </a:rPr>
              <a:t>02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469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Tree>
    <p:extLst>
      <p:ext uri="{BB962C8B-B14F-4D97-AF65-F5344CB8AC3E}">
        <p14:creationId xmlns:p14="http://schemas.microsoft.com/office/powerpoint/2010/main" val="2371318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9431" y="2289679"/>
            <a:ext cx="11005757" cy="3678303"/>
          </a:xfrm>
        </p:spPr>
        <p:txBody>
          <a:bodyPr>
            <a:normAutofit lnSpcReduction="10000"/>
          </a:bodyPr>
          <a:lstStyle/>
          <a:p>
            <a:pPr marL="0" indent="0">
              <a:buNone/>
            </a:pPr>
            <a:r>
              <a:rPr lang="tr-TR" sz="2400" dirty="0">
                <a:solidFill>
                  <a:schemeClr val="accent3">
                    <a:lumMod val="50000"/>
                  </a:schemeClr>
                </a:solidFill>
              </a:rPr>
              <a:t>Hizmet Alımları Muayene ve Kabul Yönetmeliğine göre muayene ve kabul işlemlerinin hangi süre içinde tamamlanacağının nerede belirtilmesi zorunludur</a:t>
            </a:r>
            <a:r>
              <a:rPr lang="tr-TR" sz="2400" dirty="0" smtClean="0">
                <a:solidFill>
                  <a:schemeClr val="accent3">
                    <a:lumMod val="50000"/>
                  </a:schemeClr>
                </a:solidFill>
              </a:rPr>
              <a:t>?</a:t>
            </a:r>
          </a:p>
          <a:p>
            <a:pPr marL="0" indent="0">
              <a:buNone/>
            </a:pPr>
            <a:endParaRPr lang="tr-TR" sz="1200" dirty="0">
              <a:solidFill>
                <a:schemeClr val="accent3">
                  <a:lumMod val="50000"/>
                </a:schemeClr>
              </a:solidFill>
            </a:endParaRPr>
          </a:p>
          <a:p>
            <a:pPr marL="0" indent="0">
              <a:buNone/>
            </a:pPr>
            <a:r>
              <a:rPr lang="tr-TR" sz="2400" dirty="0">
                <a:solidFill>
                  <a:schemeClr val="accent3">
                    <a:lumMod val="50000"/>
                  </a:schemeClr>
                </a:solidFill>
              </a:rPr>
              <a:t>a) İdari Şartname ve eklerinde </a:t>
            </a:r>
          </a:p>
          <a:p>
            <a:pPr marL="0" indent="0">
              <a:buNone/>
            </a:pPr>
            <a:r>
              <a:rPr lang="tr-TR" sz="2400" dirty="0">
                <a:solidFill>
                  <a:schemeClr val="accent3">
                    <a:lumMod val="50000"/>
                  </a:schemeClr>
                </a:solidFill>
              </a:rPr>
              <a:t>b) Sözleşme ve eklerinde</a:t>
            </a:r>
          </a:p>
          <a:p>
            <a:pPr marL="0" indent="0">
              <a:buNone/>
            </a:pPr>
            <a:r>
              <a:rPr lang="tr-TR" sz="2400" dirty="0">
                <a:solidFill>
                  <a:schemeClr val="accent3">
                    <a:lumMod val="50000"/>
                  </a:schemeClr>
                </a:solidFill>
              </a:rPr>
              <a:t>c) Teknik Şartname ve eklerinde  </a:t>
            </a:r>
          </a:p>
          <a:p>
            <a:pPr marL="0" indent="0">
              <a:buNone/>
            </a:pPr>
            <a:r>
              <a:rPr lang="tr-TR" sz="2400" dirty="0">
                <a:solidFill>
                  <a:schemeClr val="accent3">
                    <a:lumMod val="50000"/>
                  </a:schemeClr>
                </a:solidFill>
              </a:rPr>
              <a:t>d) Hizmet İşleri Kabul Teklif Belgesinde </a:t>
            </a:r>
          </a:p>
          <a:p>
            <a:pPr marL="0" indent="0">
              <a:buNone/>
            </a:pPr>
            <a:r>
              <a:rPr lang="tr-TR" sz="2400" dirty="0">
                <a:solidFill>
                  <a:schemeClr val="accent3">
                    <a:lumMod val="50000"/>
                  </a:schemeClr>
                </a:solidFill>
              </a:rPr>
              <a:t>e) Onay Belgesinde</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17687684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914400"/>
            <a:ext cx="11029616" cy="547556"/>
          </a:xfrm>
        </p:spPr>
        <p:txBody>
          <a:bodyPr/>
          <a:lstStyle/>
          <a:p>
            <a:r>
              <a:rPr lang="tr-TR" dirty="0" smtClean="0"/>
              <a:t>TAŞINIR İSTEK BELGESİ - 1</a:t>
            </a:r>
            <a:endParaRPr lang="tr-TR" dirty="0"/>
          </a:p>
        </p:txBody>
      </p:sp>
      <p:sp>
        <p:nvSpPr>
          <p:cNvPr id="3" name="İçerik Yer Tutucusu 2"/>
          <p:cNvSpPr>
            <a:spLocks noGrp="1"/>
          </p:cNvSpPr>
          <p:nvPr>
            <p:ph idx="1"/>
          </p:nvPr>
        </p:nvSpPr>
        <p:spPr>
          <a:xfrm>
            <a:off x="581193" y="2180496"/>
            <a:ext cx="10876240" cy="4220304"/>
          </a:xfrm>
        </p:spPr>
        <p:txBody>
          <a:bodyPr anchor="t">
            <a:noAutofit/>
          </a:bodyPr>
          <a:lstStyle/>
          <a:p>
            <a:pPr marL="0" indent="0">
              <a:buNone/>
            </a:pPr>
            <a:r>
              <a:rPr lang="tr-TR" sz="2400" dirty="0">
                <a:solidFill>
                  <a:schemeClr val="accent3">
                    <a:lumMod val="50000"/>
                  </a:schemeClr>
                </a:solidFill>
              </a:rPr>
              <a:t>Taşınır Mal Yönetmeliği taşınırın kayıt altına alınmasından kesin hesabın hazırlanmasına kadar geçen sürece ilişkin sorumluları ve sorumlulukları </a:t>
            </a:r>
            <a:r>
              <a:rPr lang="tr-TR" sz="2400" dirty="0" smtClean="0">
                <a:solidFill>
                  <a:schemeClr val="accent3">
                    <a:lumMod val="50000"/>
                  </a:schemeClr>
                </a:solidFill>
              </a:rPr>
              <a:t>belirlenmiştir.</a:t>
            </a:r>
            <a:endParaRPr lang="tr-TR" sz="2400" dirty="0">
              <a:solidFill>
                <a:schemeClr val="accent3">
                  <a:lumMod val="50000"/>
                </a:schemeClr>
              </a:solidFill>
            </a:endParaRPr>
          </a:p>
          <a:p>
            <a:pPr marL="0" indent="0">
              <a:buNone/>
            </a:pPr>
            <a:r>
              <a:rPr lang="tr-TR" sz="2400" dirty="0">
                <a:solidFill>
                  <a:schemeClr val="accent3">
                    <a:lumMod val="50000"/>
                  </a:schemeClr>
                </a:solidFill>
              </a:rPr>
              <a:t>Bahse konu süreç </a:t>
            </a:r>
            <a:r>
              <a:rPr lang="tr-TR" sz="2400" dirty="0" smtClean="0">
                <a:solidFill>
                  <a:schemeClr val="accent3">
                    <a:lumMod val="50000"/>
                  </a:schemeClr>
                </a:solidFill>
              </a:rPr>
              <a:t>içerisinde;</a:t>
            </a:r>
          </a:p>
          <a:p>
            <a:r>
              <a:rPr lang="tr-TR" sz="2400" dirty="0">
                <a:solidFill>
                  <a:schemeClr val="accent3">
                    <a:lumMod val="50000"/>
                  </a:schemeClr>
                </a:solidFill>
              </a:rPr>
              <a:t>T</a:t>
            </a:r>
            <a:r>
              <a:rPr lang="tr-TR" sz="2400" dirty="0" smtClean="0">
                <a:solidFill>
                  <a:schemeClr val="accent3">
                    <a:lumMod val="50000"/>
                  </a:schemeClr>
                </a:solidFill>
              </a:rPr>
              <a:t>aşınır </a:t>
            </a:r>
            <a:r>
              <a:rPr lang="tr-TR" sz="2400" dirty="0">
                <a:solidFill>
                  <a:schemeClr val="accent3">
                    <a:lumMod val="50000"/>
                  </a:schemeClr>
                </a:solidFill>
              </a:rPr>
              <a:t>envanter kayıtları ile muhasebe kayıtlarının kontrol altında tutulabilmesini </a:t>
            </a:r>
            <a:r>
              <a:rPr lang="tr-TR" sz="2400" dirty="0" err="1">
                <a:solidFill>
                  <a:schemeClr val="accent3">
                    <a:lumMod val="50000"/>
                  </a:schemeClr>
                </a:solidFill>
              </a:rPr>
              <a:t>teminen</a:t>
            </a:r>
            <a:r>
              <a:rPr lang="tr-TR" sz="2400" dirty="0">
                <a:solidFill>
                  <a:schemeClr val="accent3">
                    <a:lumMod val="50000"/>
                  </a:schemeClr>
                </a:solidFill>
              </a:rPr>
              <a:t> </a:t>
            </a:r>
            <a:endParaRPr lang="tr-TR" sz="2400" dirty="0" smtClean="0">
              <a:solidFill>
                <a:schemeClr val="accent3">
                  <a:lumMod val="50000"/>
                </a:schemeClr>
              </a:solidFill>
            </a:endParaRPr>
          </a:p>
          <a:p>
            <a:r>
              <a:rPr lang="tr-TR" sz="2400" dirty="0">
                <a:solidFill>
                  <a:schemeClr val="accent3">
                    <a:lumMod val="50000"/>
                  </a:schemeClr>
                </a:solidFill>
              </a:rPr>
              <a:t>İ</a:t>
            </a:r>
            <a:r>
              <a:rPr lang="tr-TR" sz="2400" dirty="0" smtClean="0">
                <a:solidFill>
                  <a:schemeClr val="accent3">
                    <a:lumMod val="50000"/>
                  </a:schemeClr>
                </a:solidFill>
              </a:rPr>
              <a:t>htiyaç </a:t>
            </a:r>
            <a:r>
              <a:rPr lang="tr-TR" sz="2400" dirty="0">
                <a:solidFill>
                  <a:schemeClr val="accent3">
                    <a:lumMod val="50000"/>
                  </a:schemeClr>
                </a:solidFill>
              </a:rPr>
              <a:t>duyulan taşınırın alım işinin başlangıcı olarak kabul edilen harcama talimatından ödeme emri belgesinin düzenlenmesi işlemlerine kadar mevzuat gereği düzenlenmesi gereken tüm belgelerin</a:t>
            </a:r>
            <a:r>
              <a:rPr lang="tr-TR" sz="2400" dirty="0" smtClean="0">
                <a:solidFill>
                  <a:schemeClr val="accent3">
                    <a:lumMod val="50000"/>
                  </a:schemeClr>
                </a:solidFill>
              </a:rPr>
              <a:t>;</a:t>
            </a:r>
            <a:endParaRPr lang="tr-TR" sz="2400" dirty="0">
              <a:solidFill>
                <a:schemeClr val="accent3">
                  <a:lumMod val="50000"/>
                </a:schemeClr>
              </a:solidFill>
            </a:endParaRPr>
          </a:p>
        </p:txBody>
      </p:sp>
    </p:spTree>
    <p:extLst>
      <p:ext uri="{BB962C8B-B14F-4D97-AF65-F5344CB8AC3E}">
        <p14:creationId xmlns:p14="http://schemas.microsoft.com/office/powerpoint/2010/main" val="3494772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buNone/>
            </a:pPr>
            <a:r>
              <a:rPr lang="tr-TR" sz="2400" b="1" dirty="0">
                <a:solidFill>
                  <a:schemeClr val="accent3">
                    <a:lumMod val="50000"/>
                  </a:schemeClr>
                </a:solidFill>
              </a:rPr>
              <a:t>Taşınır alımı isteklerinde;</a:t>
            </a:r>
            <a:endParaRPr lang="tr-TR" sz="2400" dirty="0">
              <a:solidFill>
                <a:schemeClr val="accent3">
                  <a:lumMod val="50000"/>
                </a:schemeClr>
              </a:solidFill>
            </a:endParaRPr>
          </a:p>
          <a:p>
            <a:pPr lvl="0"/>
            <a:r>
              <a:rPr lang="tr-TR" sz="2400" dirty="0">
                <a:solidFill>
                  <a:schemeClr val="accent3">
                    <a:lumMod val="50000"/>
                  </a:schemeClr>
                </a:solidFill>
              </a:rPr>
              <a:t> Taşınır detay kodu (5 düzeyli)</a:t>
            </a:r>
          </a:p>
          <a:p>
            <a:pPr lvl="0"/>
            <a:r>
              <a:rPr lang="tr-TR" sz="2400" dirty="0">
                <a:solidFill>
                  <a:schemeClr val="accent3">
                    <a:lumMod val="50000"/>
                  </a:schemeClr>
                </a:solidFill>
              </a:rPr>
              <a:t> Taşınır adı tam olarak (Taşınır Kod Listesi Genel Tebliğindeki)</a:t>
            </a:r>
          </a:p>
          <a:p>
            <a:pPr lvl="0"/>
            <a:r>
              <a:rPr lang="tr-TR" sz="2400" dirty="0">
                <a:solidFill>
                  <a:schemeClr val="accent3">
                    <a:lumMod val="50000"/>
                  </a:schemeClr>
                </a:solidFill>
              </a:rPr>
              <a:t> Taşınırın ayrıntılı özellikleri</a:t>
            </a:r>
          </a:p>
          <a:p>
            <a:pPr lvl="0"/>
            <a:r>
              <a:rPr lang="tr-TR" sz="2400" dirty="0">
                <a:solidFill>
                  <a:schemeClr val="accent3">
                    <a:lumMod val="50000"/>
                  </a:schemeClr>
                </a:solidFill>
              </a:rPr>
              <a:t> Ölçü birimi ve</a:t>
            </a:r>
          </a:p>
          <a:p>
            <a:pPr lvl="0"/>
            <a:r>
              <a:rPr lang="tr-TR" sz="2400" dirty="0">
                <a:solidFill>
                  <a:schemeClr val="accent3">
                    <a:lumMod val="50000"/>
                  </a:schemeClr>
                </a:solidFill>
              </a:rPr>
              <a:t> </a:t>
            </a:r>
            <a:r>
              <a:rPr lang="tr-TR" sz="2400" dirty="0" smtClean="0">
                <a:solidFill>
                  <a:schemeClr val="accent3">
                    <a:lumMod val="50000"/>
                  </a:schemeClr>
                </a:solidFill>
              </a:rPr>
              <a:t>Miktarı</a:t>
            </a:r>
            <a:endParaRPr lang="tr-TR" sz="2400" dirty="0">
              <a:solidFill>
                <a:schemeClr val="accent3">
                  <a:lumMod val="50000"/>
                </a:schemeClr>
              </a:solidFill>
            </a:endParaRPr>
          </a:p>
        </p:txBody>
      </p:sp>
      <p:sp>
        <p:nvSpPr>
          <p:cNvPr id="4" name="Unvan 1"/>
          <p:cNvSpPr>
            <a:spLocks noGrp="1"/>
          </p:cNvSpPr>
          <p:nvPr>
            <p:ph type="title"/>
          </p:nvPr>
        </p:nvSpPr>
        <p:spPr>
          <a:xfrm>
            <a:off x="581191" y="914400"/>
            <a:ext cx="11029616" cy="547556"/>
          </a:xfrm>
        </p:spPr>
        <p:txBody>
          <a:bodyPr/>
          <a:lstStyle/>
          <a:p>
            <a:r>
              <a:rPr lang="tr-TR" dirty="0" smtClean="0"/>
              <a:t>TAŞINIR İSTEK BELGESİ - 2</a:t>
            </a:r>
            <a:endParaRPr lang="tr-TR" dirty="0"/>
          </a:p>
        </p:txBody>
      </p:sp>
    </p:spTree>
    <p:extLst>
      <p:ext uri="{BB962C8B-B14F-4D97-AF65-F5344CB8AC3E}">
        <p14:creationId xmlns:p14="http://schemas.microsoft.com/office/powerpoint/2010/main" val="5361714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2"/>
          <a:stretch>
            <a:fillRect/>
          </a:stretch>
        </p:blipFill>
        <p:spPr>
          <a:xfrm>
            <a:off x="581191" y="2007488"/>
            <a:ext cx="11029615" cy="4676775"/>
          </a:xfrm>
          <a:prstGeom prst="rect">
            <a:avLst/>
          </a:prstGeom>
        </p:spPr>
      </p:pic>
      <p:sp>
        <p:nvSpPr>
          <p:cNvPr id="9" name="Unvan 1"/>
          <p:cNvSpPr txBox="1">
            <a:spLocks/>
          </p:cNvSpPr>
          <p:nvPr/>
        </p:nvSpPr>
        <p:spPr>
          <a:xfrm>
            <a:off x="581191" y="914400"/>
            <a:ext cx="11029616" cy="54755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TAŞINIR İSTEK BELGESİ – 2 Eki</a:t>
            </a:r>
            <a:endParaRPr lang="tr-TR" dirty="0"/>
          </a:p>
        </p:txBody>
      </p:sp>
    </p:spTree>
    <p:extLst>
      <p:ext uri="{BB962C8B-B14F-4D97-AF65-F5344CB8AC3E}">
        <p14:creationId xmlns:p14="http://schemas.microsoft.com/office/powerpoint/2010/main" val="13064505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buNone/>
            </a:pPr>
            <a:r>
              <a:rPr lang="tr-TR" sz="2400" b="1" dirty="0">
                <a:solidFill>
                  <a:schemeClr val="accent3">
                    <a:lumMod val="50000"/>
                  </a:schemeClr>
                </a:solidFill>
              </a:rPr>
              <a:t>Dayanıklı Taşınırların bakım ve onarım isteklerinde;</a:t>
            </a:r>
            <a:endParaRPr lang="tr-TR" sz="2400" dirty="0">
              <a:solidFill>
                <a:schemeClr val="accent3">
                  <a:lumMod val="50000"/>
                </a:schemeClr>
              </a:solidFill>
            </a:endParaRPr>
          </a:p>
          <a:p>
            <a:pPr lvl="0"/>
            <a:r>
              <a:rPr lang="tr-TR" sz="2400" dirty="0">
                <a:solidFill>
                  <a:schemeClr val="accent3">
                    <a:lumMod val="50000"/>
                  </a:schemeClr>
                </a:solidFill>
              </a:rPr>
              <a:t> Ambar kodu (3 düzeyli)</a:t>
            </a:r>
          </a:p>
          <a:p>
            <a:pPr lvl="0"/>
            <a:r>
              <a:rPr lang="tr-TR" sz="2400" dirty="0">
                <a:solidFill>
                  <a:schemeClr val="accent3">
                    <a:lumMod val="50000"/>
                  </a:schemeClr>
                </a:solidFill>
              </a:rPr>
              <a:t> Dayanıklı taşınırın sicil numarası </a:t>
            </a:r>
          </a:p>
          <a:p>
            <a:pPr lvl="0"/>
            <a:r>
              <a:rPr lang="tr-TR" sz="2400" dirty="0">
                <a:solidFill>
                  <a:schemeClr val="accent3">
                    <a:lumMod val="50000"/>
                  </a:schemeClr>
                </a:solidFill>
              </a:rPr>
              <a:t> Dayanıklı taşınırın adı tam olarak (Taşınır Kod Listesi Genel Tebliğindeki) ve</a:t>
            </a:r>
          </a:p>
          <a:p>
            <a:pPr lvl="0"/>
            <a:r>
              <a:rPr lang="tr-TR" sz="2400" dirty="0">
                <a:solidFill>
                  <a:schemeClr val="accent3">
                    <a:lumMod val="50000"/>
                  </a:schemeClr>
                </a:solidFill>
              </a:rPr>
              <a:t> Dayanıklı taşınırın bakım ve onarım gerektiren </a:t>
            </a:r>
            <a:r>
              <a:rPr lang="tr-TR" sz="2400" dirty="0" smtClean="0">
                <a:solidFill>
                  <a:schemeClr val="accent3">
                    <a:lumMod val="50000"/>
                  </a:schemeClr>
                </a:solidFill>
              </a:rPr>
              <a:t>hususları</a:t>
            </a:r>
          </a:p>
          <a:p>
            <a:pPr marL="0" lvl="0" indent="0">
              <a:buNone/>
            </a:pPr>
            <a:r>
              <a:rPr lang="tr-TR" sz="2400" dirty="0">
                <a:solidFill>
                  <a:schemeClr val="accent3">
                    <a:lumMod val="50000"/>
                  </a:schemeClr>
                </a:solidFill>
              </a:rPr>
              <a:t>eksiksiz ekteki örneğe uygun olarak doldurulması gerekmektedir</a:t>
            </a:r>
          </a:p>
        </p:txBody>
      </p:sp>
      <p:sp>
        <p:nvSpPr>
          <p:cNvPr id="4" name="Unvan 1"/>
          <p:cNvSpPr>
            <a:spLocks noGrp="1"/>
          </p:cNvSpPr>
          <p:nvPr>
            <p:ph type="title"/>
          </p:nvPr>
        </p:nvSpPr>
        <p:spPr>
          <a:xfrm>
            <a:off x="581191" y="914400"/>
            <a:ext cx="11029616" cy="547556"/>
          </a:xfrm>
        </p:spPr>
        <p:txBody>
          <a:bodyPr/>
          <a:lstStyle/>
          <a:p>
            <a:r>
              <a:rPr lang="tr-TR" dirty="0" smtClean="0"/>
              <a:t>DAYANIKLI TAŞINIRIN BAKIM VE ONARIMINDA İSTEK BELGESİ - 3</a:t>
            </a:r>
            <a:endParaRPr lang="tr-TR" dirty="0"/>
          </a:p>
        </p:txBody>
      </p:sp>
    </p:spTree>
    <p:extLst>
      <p:ext uri="{BB962C8B-B14F-4D97-AF65-F5344CB8AC3E}">
        <p14:creationId xmlns:p14="http://schemas.microsoft.com/office/powerpoint/2010/main" val="3249339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stretch>
            <a:fillRect/>
          </a:stretch>
        </p:blipFill>
        <p:spPr>
          <a:xfrm>
            <a:off x="581192" y="1989200"/>
            <a:ext cx="11029616" cy="4670317"/>
          </a:xfrm>
          <a:prstGeom prst="rect">
            <a:avLst/>
          </a:prstGeom>
        </p:spPr>
      </p:pic>
      <p:sp>
        <p:nvSpPr>
          <p:cNvPr id="7" name="Unvan 1"/>
          <p:cNvSpPr txBox="1">
            <a:spLocks/>
          </p:cNvSpPr>
          <p:nvPr/>
        </p:nvSpPr>
        <p:spPr>
          <a:xfrm>
            <a:off x="581191" y="914400"/>
            <a:ext cx="11029616" cy="54755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DAYANIKLI TAŞINIRIN BAKIM VE ONARIMINDA İSTEK BELGESİ – 3 EKİ</a:t>
            </a:r>
            <a:endParaRPr lang="tr-TR" dirty="0"/>
          </a:p>
        </p:txBody>
      </p:sp>
    </p:spTree>
    <p:extLst>
      <p:ext uri="{BB962C8B-B14F-4D97-AF65-F5344CB8AC3E}">
        <p14:creationId xmlns:p14="http://schemas.microsoft.com/office/powerpoint/2010/main" val="54962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buFont typeface="Wingdings" panose="05000000000000000000" pitchFamily="2" charset="2"/>
              <a:buChar char="Ø"/>
            </a:pPr>
            <a:r>
              <a:rPr lang="tr-TR" sz="2400" dirty="0">
                <a:solidFill>
                  <a:schemeClr val="accent3">
                    <a:lumMod val="50000"/>
                  </a:schemeClr>
                </a:solidFill>
              </a:rPr>
              <a:t>Cari nitelikli bütçe ödeneklerinin kullanımına ilişkin istekler doğrudan harcama yetkilisine,</a:t>
            </a:r>
          </a:p>
          <a:p>
            <a:pPr lvl="0">
              <a:buFont typeface="Wingdings" panose="05000000000000000000" pitchFamily="2" charset="2"/>
              <a:buChar char="Ø"/>
            </a:pPr>
            <a:r>
              <a:rPr lang="tr-TR" sz="2400" dirty="0">
                <a:solidFill>
                  <a:schemeClr val="accent3">
                    <a:lumMod val="50000"/>
                  </a:schemeClr>
                </a:solidFill>
              </a:rPr>
              <a:t>Sermaye nitelikli bütçe ödeneklerinin kullanımına ilişkin istekler ise Rektörlük Makamına yapılacaktır.</a:t>
            </a:r>
          </a:p>
          <a:p>
            <a:pPr marL="0" indent="0">
              <a:buNone/>
            </a:pPr>
            <a:endParaRPr lang="tr-TR" sz="1000" dirty="0">
              <a:solidFill>
                <a:schemeClr val="accent3">
                  <a:lumMod val="50000"/>
                </a:schemeClr>
              </a:solidFill>
            </a:endParaRPr>
          </a:p>
          <a:p>
            <a:pPr marL="0" indent="0">
              <a:buNone/>
            </a:pPr>
            <a:r>
              <a:rPr lang="tr-TR" sz="2400" dirty="0">
                <a:solidFill>
                  <a:schemeClr val="accent3">
                    <a:lumMod val="50000"/>
                  </a:schemeClr>
                </a:solidFill>
              </a:rPr>
              <a:t>Yukarıda yapılan açıklamalar doğrultusunda bahse konu işlemlerin yürütülmesinde gerekli </a:t>
            </a:r>
            <a:r>
              <a:rPr lang="tr-TR" sz="2400" dirty="0" smtClean="0">
                <a:solidFill>
                  <a:schemeClr val="accent3">
                    <a:lumMod val="50000"/>
                  </a:schemeClr>
                </a:solidFill>
              </a:rPr>
              <a:t>hassasiyetin </a:t>
            </a:r>
            <a:r>
              <a:rPr lang="tr-TR" sz="2400" dirty="0">
                <a:solidFill>
                  <a:schemeClr val="accent3">
                    <a:lumMod val="50000"/>
                  </a:schemeClr>
                </a:solidFill>
              </a:rPr>
              <a:t>gösterilmesi </a:t>
            </a:r>
            <a:r>
              <a:rPr lang="tr-TR" sz="2400" dirty="0" smtClean="0">
                <a:solidFill>
                  <a:schemeClr val="accent3">
                    <a:lumMod val="50000"/>
                  </a:schemeClr>
                </a:solidFill>
              </a:rPr>
              <a:t>istenmiştir.</a:t>
            </a:r>
          </a:p>
          <a:p>
            <a:pPr marL="0" indent="0">
              <a:buNone/>
            </a:pPr>
            <a:endParaRPr lang="tr-TR" sz="1000" i="1" dirty="0" smtClean="0">
              <a:solidFill>
                <a:schemeClr val="accent5">
                  <a:lumMod val="50000"/>
                </a:schemeClr>
              </a:solidFill>
            </a:endParaRPr>
          </a:p>
          <a:p>
            <a:pPr marL="0" indent="0">
              <a:buNone/>
            </a:pPr>
            <a:r>
              <a:rPr lang="tr-TR" i="1" dirty="0">
                <a:solidFill>
                  <a:schemeClr val="accent5">
                    <a:lumMod val="50000"/>
                  </a:schemeClr>
                </a:solidFill>
              </a:rPr>
              <a:t>1</a:t>
            </a:r>
            <a:r>
              <a:rPr lang="tr-TR" i="1" dirty="0" smtClean="0">
                <a:solidFill>
                  <a:schemeClr val="accent5">
                    <a:lumMod val="50000"/>
                  </a:schemeClr>
                </a:solidFill>
              </a:rPr>
              <a:t>0 </a:t>
            </a:r>
            <a:r>
              <a:rPr lang="tr-TR" i="1" dirty="0">
                <a:solidFill>
                  <a:schemeClr val="accent5">
                    <a:lumMod val="50000"/>
                  </a:schemeClr>
                </a:solidFill>
              </a:rPr>
              <a:t>/ </a:t>
            </a:r>
            <a:r>
              <a:rPr lang="tr-TR" i="1" dirty="0" smtClean="0">
                <a:solidFill>
                  <a:schemeClr val="accent5">
                    <a:lumMod val="50000"/>
                  </a:schemeClr>
                </a:solidFill>
              </a:rPr>
              <a:t>03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1179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47556"/>
          </a:xfrm>
        </p:spPr>
        <p:txBody>
          <a:bodyPr/>
          <a:lstStyle/>
          <a:p>
            <a:r>
              <a:rPr lang="tr-TR" dirty="0" smtClean="0"/>
              <a:t>TAŞINIR İSTEK BELGESİ - 4</a:t>
            </a:r>
            <a:endParaRPr lang="tr-TR" dirty="0"/>
          </a:p>
        </p:txBody>
      </p:sp>
    </p:spTree>
    <p:extLst>
      <p:ext uri="{BB962C8B-B14F-4D97-AF65-F5344CB8AC3E}">
        <p14:creationId xmlns:p14="http://schemas.microsoft.com/office/powerpoint/2010/main" val="3483025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fontAlgn="base">
              <a:buNone/>
            </a:pPr>
            <a:r>
              <a:rPr lang="tr-TR" sz="2600" dirty="0">
                <a:solidFill>
                  <a:schemeClr val="accent3">
                    <a:lumMod val="50000"/>
                  </a:schemeClr>
                </a:solidFill>
              </a:rPr>
              <a:t>Taşınır Mal Yönetmeliğine göre, aşağıdaki hallerden hangisinde taşınır işlem fişi düzenlenir</a:t>
            </a:r>
            <a:r>
              <a:rPr lang="tr-TR" sz="2600" dirty="0" smtClean="0">
                <a:solidFill>
                  <a:schemeClr val="accent3">
                    <a:lumMod val="50000"/>
                  </a:schemeClr>
                </a:solidFill>
              </a:rPr>
              <a:t>?</a:t>
            </a:r>
          </a:p>
          <a:p>
            <a:pPr marL="0" indent="0" fontAlgn="base">
              <a:buNone/>
            </a:pPr>
            <a:endParaRPr lang="tr-TR" sz="1200" dirty="0">
              <a:solidFill>
                <a:schemeClr val="accent3">
                  <a:lumMod val="50000"/>
                </a:schemeClr>
              </a:solidFill>
            </a:endParaRPr>
          </a:p>
          <a:p>
            <a:pPr marL="0" lvl="0" indent="0" fontAlgn="base">
              <a:buNone/>
            </a:pPr>
            <a:r>
              <a:rPr lang="tr-TR" sz="2600" dirty="0" smtClean="0">
                <a:solidFill>
                  <a:schemeClr val="accent3">
                    <a:lumMod val="50000"/>
                  </a:schemeClr>
                </a:solidFill>
              </a:rPr>
              <a:t>a) Satın </a:t>
            </a:r>
            <a:r>
              <a:rPr lang="tr-TR" sz="2600" dirty="0">
                <a:solidFill>
                  <a:schemeClr val="accent3">
                    <a:lumMod val="50000"/>
                  </a:schemeClr>
                </a:solidFill>
              </a:rPr>
              <a:t>alındığı andan itibaren tüketimi yapılan su ve doğalgaz alımları</a:t>
            </a:r>
          </a:p>
          <a:p>
            <a:pPr marL="0" lvl="0" indent="0" fontAlgn="base">
              <a:buNone/>
            </a:pPr>
            <a:r>
              <a:rPr lang="tr-TR" sz="2600" dirty="0" smtClean="0">
                <a:solidFill>
                  <a:schemeClr val="accent3">
                    <a:lumMod val="50000"/>
                  </a:schemeClr>
                </a:solidFill>
              </a:rPr>
              <a:t>b) Doğrudan </a:t>
            </a:r>
            <a:r>
              <a:rPr lang="tr-TR" sz="2600" dirty="0">
                <a:solidFill>
                  <a:schemeClr val="accent3">
                    <a:lumMod val="50000"/>
                  </a:schemeClr>
                </a:solidFill>
              </a:rPr>
              <a:t>taşıtların depolarına konulan akaryakıt alımları</a:t>
            </a:r>
          </a:p>
          <a:p>
            <a:pPr marL="0" lvl="0" indent="0" fontAlgn="base">
              <a:buNone/>
            </a:pPr>
            <a:r>
              <a:rPr lang="tr-TR" sz="2600" dirty="0" smtClean="0">
                <a:solidFill>
                  <a:schemeClr val="accent3">
                    <a:lumMod val="50000"/>
                  </a:schemeClr>
                </a:solidFill>
              </a:rPr>
              <a:t>c) Satın </a:t>
            </a:r>
            <a:r>
              <a:rPr lang="tr-TR" sz="2600" dirty="0">
                <a:solidFill>
                  <a:schemeClr val="accent3">
                    <a:lumMod val="50000"/>
                  </a:schemeClr>
                </a:solidFill>
              </a:rPr>
              <a:t>alındıktan sonra idarelerin depolarına konulan akaryakıt alımları</a:t>
            </a:r>
          </a:p>
          <a:p>
            <a:pPr marL="0" indent="0" fontAlgn="base">
              <a:buNone/>
            </a:pPr>
            <a:r>
              <a:rPr lang="tr-TR" sz="2600" dirty="0">
                <a:solidFill>
                  <a:schemeClr val="accent3">
                    <a:lumMod val="50000"/>
                  </a:schemeClr>
                </a:solidFill>
              </a:rPr>
              <a:t>d) Kısa sürede tüketilen mutfak tipi tüp alımları</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14079376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039112"/>
            <a:ext cx="11029615" cy="4553712"/>
          </a:xfrm>
        </p:spPr>
        <p:txBody>
          <a:bodyPr anchor="t">
            <a:normAutofit/>
          </a:bodyPr>
          <a:lstStyle/>
          <a:p>
            <a:pPr marL="0" indent="0">
              <a:buNone/>
            </a:pPr>
            <a:r>
              <a:rPr lang="tr-TR" sz="2400" b="1" dirty="0">
                <a:solidFill>
                  <a:schemeClr val="accent3">
                    <a:lumMod val="50000"/>
                  </a:schemeClr>
                </a:solidFill>
              </a:rPr>
              <a:t>Taşınır giriş ve çıkış işlemlerinin muhasebe birimine bildirilmesine ilişkin yönetmeliğin </a:t>
            </a:r>
            <a:r>
              <a:rPr lang="tr-TR" sz="2400" b="1" dirty="0" smtClean="0">
                <a:solidFill>
                  <a:schemeClr val="accent3">
                    <a:lumMod val="50000"/>
                  </a:schemeClr>
                </a:solidFill>
              </a:rPr>
              <a:t>30’uncu maddesinde</a:t>
            </a:r>
            <a:r>
              <a:rPr lang="tr-TR" sz="2400" b="1" dirty="0">
                <a:solidFill>
                  <a:schemeClr val="accent3">
                    <a:lumMod val="50000"/>
                  </a:schemeClr>
                </a:solidFill>
              </a:rPr>
              <a:t>; </a:t>
            </a:r>
            <a:endParaRPr lang="tr-TR" sz="2400" b="1" dirty="0" smtClean="0">
              <a:solidFill>
                <a:schemeClr val="accent3">
                  <a:lumMod val="50000"/>
                </a:schemeClr>
              </a:solidFill>
            </a:endParaRPr>
          </a:p>
          <a:p>
            <a:pPr>
              <a:buFont typeface="Wingdings" panose="05000000000000000000" pitchFamily="2" charset="2"/>
              <a:buChar char="§"/>
            </a:pPr>
            <a:r>
              <a:rPr lang="tr-TR" sz="2400" dirty="0">
                <a:solidFill>
                  <a:schemeClr val="accent3">
                    <a:lumMod val="50000"/>
                  </a:schemeClr>
                </a:solidFill>
              </a:rPr>
              <a:t>S</a:t>
            </a:r>
            <a:r>
              <a:rPr lang="tr-TR" sz="2400" dirty="0" smtClean="0">
                <a:solidFill>
                  <a:schemeClr val="accent3">
                    <a:lumMod val="50000"/>
                  </a:schemeClr>
                </a:solidFill>
              </a:rPr>
              <a:t>atın </a:t>
            </a:r>
            <a:r>
              <a:rPr lang="tr-TR" sz="2400" dirty="0">
                <a:solidFill>
                  <a:schemeClr val="accent3">
                    <a:lumMod val="50000"/>
                  </a:schemeClr>
                </a:solidFill>
              </a:rPr>
              <a:t>alma suretiyle edinilenlerin giriş işlemleri ile değer artırıcı harcamalar için düzenlenen taşınır işlem fişinin bir nüshası ödeme emri belgesi ekinde, muhasebe birimine (Strateji Geliştirme Daire Başkanlığına) </a:t>
            </a:r>
            <a:r>
              <a:rPr lang="tr-TR" sz="2400" dirty="0" smtClean="0">
                <a:solidFill>
                  <a:schemeClr val="accent3">
                    <a:lumMod val="50000"/>
                  </a:schemeClr>
                </a:solidFill>
              </a:rPr>
              <a:t>gönderilir.</a:t>
            </a:r>
            <a:endParaRPr lang="tr-TR" sz="2400" dirty="0">
              <a:solidFill>
                <a:schemeClr val="accent3">
                  <a:lumMod val="50000"/>
                </a:schemeClr>
              </a:solidFill>
            </a:endParaRPr>
          </a:p>
          <a:p>
            <a:pPr>
              <a:buFont typeface="Wingdings" panose="05000000000000000000" pitchFamily="2" charset="2"/>
              <a:buChar char="§"/>
            </a:pPr>
            <a:r>
              <a:rPr lang="tr-TR" sz="2400" dirty="0" smtClean="0">
                <a:solidFill>
                  <a:schemeClr val="accent3">
                    <a:lumMod val="50000"/>
                  </a:schemeClr>
                </a:solidFill>
              </a:rPr>
              <a:t>Diğer şekillerde edinilen taşınırın, taşınır </a:t>
            </a:r>
            <a:r>
              <a:rPr lang="tr-TR" sz="2400" dirty="0">
                <a:solidFill>
                  <a:schemeClr val="accent3">
                    <a:lumMod val="50000"/>
                  </a:schemeClr>
                </a:solidFill>
              </a:rPr>
              <a:t>işlem fişlerinin birer nüshasının, düzenleme tarihini takip eden en geç </a:t>
            </a:r>
            <a:r>
              <a:rPr lang="tr-TR" sz="2400" b="1" u="sng" dirty="0">
                <a:solidFill>
                  <a:schemeClr val="accent3">
                    <a:lumMod val="50000"/>
                  </a:schemeClr>
                </a:solidFill>
              </a:rPr>
              <a:t>on gün içinde</a:t>
            </a:r>
            <a:r>
              <a:rPr lang="tr-TR" sz="2400" u="sng" dirty="0">
                <a:solidFill>
                  <a:schemeClr val="accent3">
                    <a:lumMod val="50000"/>
                  </a:schemeClr>
                </a:solidFill>
              </a:rPr>
              <a:t> </a:t>
            </a:r>
            <a:r>
              <a:rPr lang="tr-TR" sz="2400" dirty="0">
                <a:solidFill>
                  <a:schemeClr val="accent3">
                    <a:lumMod val="50000"/>
                  </a:schemeClr>
                </a:solidFill>
              </a:rPr>
              <a:t>ve her durumda </a:t>
            </a:r>
            <a:r>
              <a:rPr lang="tr-TR" sz="2400" b="1" u="sng" dirty="0">
                <a:solidFill>
                  <a:schemeClr val="accent3">
                    <a:lumMod val="50000"/>
                  </a:schemeClr>
                </a:solidFill>
              </a:rPr>
              <a:t>mali yıl sona ermeden önce</a:t>
            </a:r>
            <a:r>
              <a:rPr lang="tr-TR" sz="2400" u="sng" dirty="0">
                <a:solidFill>
                  <a:schemeClr val="accent3">
                    <a:lumMod val="50000"/>
                  </a:schemeClr>
                </a:solidFill>
              </a:rPr>
              <a:t> </a:t>
            </a:r>
            <a:r>
              <a:rPr lang="tr-TR" sz="2400" dirty="0">
                <a:solidFill>
                  <a:schemeClr val="accent3">
                    <a:lumMod val="50000"/>
                  </a:schemeClr>
                </a:solidFill>
              </a:rPr>
              <a:t>muhasebe birimine </a:t>
            </a:r>
            <a:r>
              <a:rPr lang="tr-TR" sz="2400" dirty="0" smtClean="0">
                <a:solidFill>
                  <a:schemeClr val="accent3">
                    <a:lumMod val="50000"/>
                  </a:schemeClr>
                </a:solidFill>
              </a:rPr>
              <a:t>gönderilmesi</a:t>
            </a:r>
          </a:p>
          <a:p>
            <a:pPr marL="0" indent="0">
              <a:buNone/>
            </a:pPr>
            <a:endParaRPr lang="tr-TR" sz="1000" i="1" dirty="0" smtClean="0">
              <a:solidFill>
                <a:schemeClr val="accent5">
                  <a:lumMod val="50000"/>
                </a:schemeClr>
              </a:solidFill>
            </a:endParaRPr>
          </a:p>
          <a:p>
            <a:pPr marL="0" indent="0">
              <a:buNone/>
            </a:pPr>
            <a:r>
              <a:rPr lang="tr-TR" i="1" dirty="0" smtClean="0">
                <a:solidFill>
                  <a:schemeClr val="accent5">
                    <a:lumMod val="50000"/>
                  </a:schemeClr>
                </a:solidFill>
              </a:rPr>
              <a:t>15 / 02 </a:t>
            </a:r>
            <a:r>
              <a:rPr lang="tr-TR" i="1" dirty="0">
                <a:solidFill>
                  <a:schemeClr val="accent5">
                    <a:lumMod val="50000"/>
                  </a:schemeClr>
                </a:solidFill>
              </a:rPr>
              <a:t>/ 2016 tarih ve </a:t>
            </a:r>
            <a:r>
              <a:rPr lang="tr-TR" i="1" dirty="0" smtClean="0">
                <a:solidFill>
                  <a:schemeClr val="accent5">
                    <a:lumMod val="50000"/>
                  </a:schemeClr>
                </a:solidFill>
              </a:rPr>
              <a:t>471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TAŞINIR İŞLEMLERİ HAKKINDA - 1</a:t>
            </a:r>
            <a:endParaRPr lang="tr-TR" dirty="0"/>
          </a:p>
        </p:txBody>
      </p:sp>
    </p:spTree>
    <p:extLst>
      <p:ext uri="{BB962C8B-B14F-4D97-AF65-F5344CB8AC3E}">
        <p14:creationId xmlns:p14="http://schemas.microsoft.com/office/powerpoint/2010/main" val="3195770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6" name="Rectangle 4"/>
          <p:cNvSpPr>
            <a:spLocks noChangeArrowheads="1"/>
          </p:cNvSpPr>
          <p:nvPr/>
        </p:nvSpPr>
        <p:spPr bwMode="auto">
          <a:xfrm>
            <a:off x="604838" y="887942"/>
            <a:ext cx="10875962" cy="523875"/>
          </a:xfrm>
          <a:prstGeom prst="rect">
            <a:avLst/>
          </a:prstGeom>
        </p:spPr>
        <p:txBody>
          <a:bodyPr vert="horz" lIns="91440" tIns="45720" rIns="91440" bIns="45720" rtlCol="0" anchor="b">
            <a:normAutofit/>
          </a:bodyPr>
          <a:lstStyle/>
          <a:p>
            <a:pPr>
              <a:spcBef>
                <a:spcPct val="0"/>
              </a:spcBef>
            </a:pPr>
            <a:r>
              <a:rPr lang="tr-TR" altLang="tr-TR" sz="2800" cap="all">
                <a:solidFill>
                  <a:schemeClr val="bg1"/>
                </a:solidFill>
                <a:latin typeface="+mj-lt"/>
                <a:ea typeface="+mj-ea"/>
                <a:cs typeface="+mj-cs"/>
              </a:rPr>
              <a:t>1050 ve 5018’deki Yetki ve Yetkililer</a:t>
            </a:r>
          </a:p>
        </p:txBody>
      </p:sp>
      <p:pic>
        <p:nvPicPr>
          <p:cNvPr id="4" name="Resim 3"/>
          <p:cNvPicPr>
            <a:picLocks noChangeAspect="1"/>
          </p:cNvPicPr>
          <p:nvPr/>
        </p:nvPicPr>
        <p:blipFill>
          <a:blip r:embed="rId2"/>
          <a:stretch>
            <a:fillRect/>
          </a:stretch>
        </p:blipFill>
        <p:spPr>
          <a:xfrm>
            <a:off x="449912" y="2002536"/>
            <a:ext cx="11328751" cy="4768749"/>
          </a:xfrm>
          <a:prstGeom prst="rect">
            <a:avLst/>
          </a:prstGeom>
        </p:spPr>
      </p:pic>
    </p:spTree>
    <p:extLst>
      <p:ext uri="{BB962C8B-B14F-4D97-AF65-F5344CB8AC3E}">
        <p14:creationId xmlns:p14="http://schemas.microsoft.com/office/powerpoint/2010/main" val="730992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039112"/>
            <a:ext cx="11029615" cy="4553712"/>
          </a:xfrm>
        </p:spPr>
        <p:txBody>
          <a:bodyPr anchor="t">
            <a:normAutofit lnSpcReduction="10000"/>
          </a:bodyPr>
          <a:lstStyle/>
          <a:p>
            <a:pPr marL="0" indent="0">
              <a:buNone/>
            </a:pPr>
            <a:r>
              <a:rPr lang="tr-TR" sz="2400" b="1" dirty="0">
                <a:solidFill>
                  <a:schemeClr val="accent3">
                    <a:lumMod val="50000"/>
                  </a:schemeClr>
                </a:solidFill>
              </a:rPr>
              <a:t>Taşınır giriş ve çıkış işlemlerinin muhasebe birimine bildirilmesine ilişkin yönetmeliğin </a:t>
            </a:r>
            <a:r>
              <a:rPr lang="tr-TR" sz="2400" b="1" dirty="0" smtClean="0">
                <a:solidFill>
                  <a:schemeClr val="accent3">
                    <a:lumMod val="50000"/>
                  </a:schemeClr>
                </a:solidFill>
              </a:rPr>
              <a:t>30’uncu maddesinde</a:t>
            </a:r>
            <a:r>
              <a:rPr lang="tr-TR" sz="2400" b="1" dirty="0">
                <a:solidFill>
                  <a:schemeClr val="accent3">
                    <a:lumMod val="50000"/>
                  </a:schemeClr>
                </a:solidFill>
              </a:rPr>
              <a:t>; </a:t>
            </a:r>
            <a:endParaRPr lang="tr-TR" sz="2400" b="1" dirty="0" smtClean="0">
              <a:solidFill>
                <a:schemeClr val="accent3">
                  <a:lumMod val="50000"/>
                </a:schemeClr>
              </a:solidFill>
            </a:endParaRPr>
          </a:p>
          <a:p>
            <a:pPr>
              <a:buFont typeface="Wingdings" panose="05000000000000000000" pitchFamily="2" charset="2"/>
              <a:buChar char="§"/>
            </a:pPr>
            <a:r>
              <a:rPr lang="tr-TR" sz="2400" b="1" dirty="0" smtClean="0">
                <a:solidFill>
                  <a:schemeClr val="accent3">
                    <a:lumMod val="50000"/>
                  </a:schemeClr>
                </a:solidFill>
              </a:rPr>
              <a:t>150- </a:t>
            </a:r>
            <a:r>
              <a:rPr lang="tr-TR" sz="2400" b="1" dirty="0">
                <a:solidFill>
                  <a:schemeClr val="accent3">
                    <a:lumMod val="50000"/>
                  </a:schemeClr>
                </a:solidFill>
              </a:rPr>
              <a:t>İlk Madde ve Malzemeler </a:t>
            </a:r>
            <a:r>
              <a:rPr lang="tr-TR" sz="2400" b="1" dirty="0" smtClean="0">
                <a:solidFill>
                  <a:schemeClr val="accent3">
                    <a:lumMod val="50000"/>
                  </a:schemeClr>
                </a:solidFill>
              </a:rPr>
              <a:t>Hesabı</a:t>
            </a:r>
            <a:r>
              <a:rPr lang="tr-TR" sz="2400" dirty="0" smtClean="0">
                <a:solidFill>
                  <a:schemeClr val="accent3">
                    <a:lumMod val="50000"/>
                  </a:schemeClr>
                </a:solidFill>
              </a:rPr>
              <a:t>nda </a:t>
            </a:r>
            <a:r>
              <a:rPr lang="tr-TR" sz="2400" dirty="0">
                <a:solidFill>
                  <a:schemeClr val="accent3">
                    <a:lumMod val="50000"/>
                  </a:schemeClr>
                </a:solidFill>
              </a:rPr>
              <a:t>izlenen tüketim malzemelerinin çıkışları için düzenlenen Taşınır İşlem fişleri muhasebe birimine gönderilmez. </a:t>
            </a:r>
            <a:endParaRPr lang="tr-TR" sz="2400" dirty="0" smtClean="0">
              <a:solidFill>
                <a:schemeClr val="accent3">
                  <a:lumMod val="50000"/>
                </a:schemeClr>
              </a:solidFill>
            </a:endParaRPr>
          </a:p>
          <a:p>
            <a:pPr marL="357188" indent="0">
              <a:buNone/>
            </a:pPr>
            <a:r>
              <a:rPr lang="tr-TR" sz="2400" dirty="0" smtClean="0">
                <a:solidFill>
                  <a:schemeClr val="accent3">
                    <a:lumMod val="50000"/>
                  </a:schemeClr>
                </a:solidFill>
              </a:rPr>
              <a:t>Bunların </a:t>
            </a:r>
            <a:r>
              <a:rPr lang="tr-TR" sz="2400" dirty="0">
                <a:solidFill>
                  <a:schemeClr val="accent3">
                    <a:lumMod val="50000"/>
                  </a:schemeClr>
                </a:solidFill>
              </a:rPr>
              <a:t>yerine, </a:t>
            </a:r>
            <a:r>
              <a:rPr lang="tr-TR" sz="2400" b="1" dirty="0">
                <a:solidFill>
                  <a:schemeClr val="accent3">
                    <a:lumMod val="50000"/>
                  </a:schemeClr>
                </a:solidFill>
              </a:rPr>
              <a:t>üç aylık dönemler itibariyle</a:t>
            </a:r>
            <a:r>
              <a:rPr lang="tr-TR" sz="2400" dirty="0">
                <a:solidFill>
                  <a:schemeClr val="accent3">
                    <a:lumMod val="50000"/>
                  </a:schemeClr>
                </a:solidFill>
              </a:rPr>
              <a:t> taşınır 2’inci düzey detay kodu bazında düzenlenen onaylı bir listesi, </a:t>
            </a:r>
            <a:r>
              <a:rPr lang="tr-TR" sz="2400" b="1" u="sng" dirty="0">
                <a:solidFill>
                  <a:schemeClr val="accent3">
                    <a:lumMod val="50000"/>
                  </a:schemeClr>
                </a:solidFill>
              </a:rPr>
              <a:t>en geç ilgili dönemin son iş günü mesai bitimine kadar</a:t>
            </a:r>
            <a:r>
              <a:rPr lang="tr-TR" sz="2400" u="sng" dirty="0">
                <a:solidFill>
                  <a:schemeClr val="accent3">
                    <a:lumMod val="50000"/>
                  </a:schemeClr>
                </a:solidFill>
              </a:rPr>
              <a:t> </a:t>
            </a:r>
            <a:r>
              <a:rPr lang="tr-TR" sz="2400" dirty="0">
                <a:solidFill>
                  <a:schemeClr val="accent3">
                    <a:lumMod val="50000"/>
                  </a:schemeClr>
                </a:solidFill>
              </a:rPr>
              <a:t>muhasebe birimine </a:t>
            </a:r>
            <a:r>
              <a:rPr lang="tr-TR" sz="2400" dirty="0" smtClean="0">
                <a:solidFill>
                  <a:schemeClr val="accent3">
                    <a:lumMod val="50000"/>
                  </a:schemeClr>
                </a:solidFill>
              </a:rPr>
              <a:t>gönderileceği</a:t>
            </a:r>
          </a:p>
          <a:p>
            <a:pPr>
              <a:buFont typeface="Wingdings" panose="05000000000000000000" pitchFamily="2" charset="2"/>
              <a:buChar char="§"/>
            </a:pPr>
            <a:r>
              <a:rPr lang="tr-TR" sz="2400" dirty="0" smtClean="0">
                <a:solidFill>
                  <a:schemeClr val="accent3">
                    <a:lumMod val="50000"/>
                  </a:schemeClr>
                </a:solidFill>
              </a:rPr>
              <a:t>Muhasebe yetkilileri, taşınır giriş ve çıkış işlemlerine ilişkin olarak kendilerine gönderilen Taşınır İşlem Fişlerinde gösterilen tutarları 2’inci düzey detay kodu itibariyle ilgili hesaplara kaydederler</a:t>
            </a:r>
          </a:p>
          <a:p>
            <a:pPr marL="0" indent="0">
              <a:buNone/>
            </a:pPr>
            <a:endParaRPr lang="tr-TR" sz="1000" i="1" dirty="0" smtClean="0">
              <a:solidFill>
                <a:schemeClr val="accent5">
                  <a:lumMod val="50000"/>
                </a:schemeClr>
              </a:solidFill>
            </a:endParaRPr>
          </a:p>
          <a:p>
            <a:pPr marL="0" indent="0">
              <a:buNone/>
            </a:pPr>
            <a:r>
              <a:rPr lang="tr-TR" i="1" dirty="0" smtClean="0">
                <a:solidFill>
                  <a:schemeClr val="accent5">
                    <a:lumMod val="50000"/>
                  </a:schemeClr>
                </a:solidFill>
              </a:rPr>
              <a:t>15 / 02 </a:t>
            </a:r>
            <a:r>
              <a:rPr lang="tr-TR" i="1" dirty="0">
                <a:solidFill>
                  <a:schemeClr val="accent5">
                    <a:lumMod val="50000"/>
                  </a:schemeClr>
                </a:solidFill>
              </a:rPr>
              <a:t>/ 2016 tarih ve </a:t>
            </a:r>
            <a:r>
              <a:rPr lang="tr-TR" i="1" dirty="0" smtClean="0">
                <a:solidFill>
                  <a:schemeClr val="accent5">
                    <a:lumMod val="50000"/>
                  </a:schemeClr>
                </a:solidFill>
              </a:rPr>
              <a:t>471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TAŞINIR İŞLEMLERİ HAKKINDA - 2</a:t>
            </a:r>
            <a:endParaRPr lang="tr-TR" dirty="0"/>
          </a:p>
        </p:txBody>
      </p:sp>
    </p:spTree>
    <p:extLst>
      <p:ext uri="{BB962C8B-B14F-4D97-AF65-F5344CB8AC3E}">
        <p14:creationId xmlns:p14="http://schemas.microsoft.com/office/powerpoint/2010/main" val="2320125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20304"/>
          </a:xfrm>
        </p:spPr>
        <p:txBody>
          <a:bodyPr vert="horz" lIns="91440" tIns="45720" rIns="91440" bIns="45720" rtlCol="0" anchor="t">
            <a:noAutofit/>
          </a:bodyPr>
          <a:lstStyle/>
          <a:p>
            <a:pPr marL="0" indent="0">
              <a:buNone/>
            </a:pPr>
            <a:r>
              <a:rPr lang="tr-TR" sz="2400" b="1" dirty="0">
                <a:solidFill>
                  <a:schemeClr val="accent3">
                    <a:lumMod val="50000"/>
                  </a:schemeClr>
                </a:solidFill>
              </a:rPr>
              <a:t>Taşınır Mal Yönetmeliğine göre satın alınan mal veya malzemelerin Muayene ve kabul işlemi derhal yapılamayan hallerde taşınırların geçici olarak teslim alınmasında aşağıdaki belgelerden hangileri düzenlenir?  </a:t>
            </a:r>
          </a:p>
          <a:p>
            <a:pPr marL="0" indent="0">
              <a:buNone/>
            </a:pPr>
            <a:r>
              <a:rPr lang="tr-TR" sz="1200" b="1" dirty="0">
                <a:solidFill>
                  <a:schemeClr val="accent3">
                    <a:lumMod val="50000"/>
                  </a:schemeClr>
                </a:solidFill>
              </a:rPr>
              <a:t> </a:t>
            </a:r>
            <a:endParaRPr lang="tr-TR" sz="1200" dirty="0">
              <a:solidFill>
                <a:schemeClr val="accent3">
                  <a:lumMod val="50000"/>
                </a:schemeClr>
              </a:solidFill>
            </a:endParaRPr>
          </a:p>
          <a:p>
            <a:pPr marL="0" indent="0">
              <a:buNone/>
            </a:pPr>
            <a:r>
              <a:rPr lang="tr-TR" sz="2400" dirty="0" smtClean="0">
                <a:solidFill>
                  <a:schemeClr val="accent3">
                    <a:lumMod val="50000"/>
                  </a:schemeClr>
                </a:solidFill>
              </a:rPr>
              <a:t>a) Ambar </a:t>
            </a:r>
            <a:r>
              <a:rPr lang="tr-TR" sz="2400" dirty="0">
                <a:solidFill>
                  <a:schemeClr val="accent3">
                    <a:lumMod val="50000"/>
                  </a:schemeClr>
                </a:solidFill>
              </a:rPr>
              <a:t>Devir ve Teslim Tutanağı </a:t>
            </a:r>
            <a:endParaRPr lang="tr-TR" sz="2400" dirty="0" smtClean="0">
              <a:solidFill>
                <a:schemeClr val="accent3">
                  <a:lumMod val="50000"/>
                </a:schemeClr>
              </a:solidFill>
            </a:endParaRPr>
          </a:p>
          <a:p>
            <a:pPr marL="0" indent="0">
              <a:buNone/>
            </a:pPr>
            <a:r>
              <a:rPr lang="tr-TR" sz="2400" dirty="0" smtClean="0">
                <a:solidFill>
                  <a:schemeClr val="accent3">
                    <a:lumMod val="50000"/>
                  </a:schemeClr>
                </a:solidFill>
              </a:rPr>
              <a:t>b)Taşınır </a:t>
            </a:r>
            <a:r>
              <a:rPr lang="tr-TR" sz="2400" dirty="0">
                <a:solidFill>
                  <a:schemeClr val="accent3">
                    <a:lumMod val="50000"/>
                  </a:schemeClr>
                </a:solidFill>
              </a:rPr>
              <a:t>İ</a:t>
            </a:r>
            <a:r>
              <a:rPr lang="tr-TR" sz="2400" dirty="0" smtClean="0">
                <a:solidFill>
                  <a:schemeClr val="accent3">
                    <a:lumMod val="50000"/>
                  </a:schemeClr>
                </a:solidFill>
              </a:rPr>
              <a:t>stek </a:t>
            </a:r>
            <a:r>
              <a:rPr lang="tr-TR" sz="2400" dirty="0">
                <a:solidFill>
                  <a:schemeClr val="accent3">
                    <a:lumMod val="50000"/>
                  </a:schemeClr>
                </a:solidFill>
              </a:rPr>
              <a:t>B</a:t>
            </a:r>
            <a:r>
              <a:rPr lang="tr-TR" sz="2400" dirty="0" smtClean="0">
                <a:solidFill>
                  <a:schemeClr val="accent3">
                    <a:lumMod val="50000"/>
                  </a:schemeClr>
                </a:solidFill>
              </a:rPr>
              <a:t>elgesi </a:t>
            </a:r>
            <a:endParaRPr lang="tr-TR" sz="2400" dirty="0" smtClean="0">
              <a:solidFill>
                <a:schemeClr val="accent3">
                  <a:lumMod val="50000"/>
                </a:schemeClr>
              </a:solidFill>
            </a:endParaRPr>
          </a:p>
          <a:p>
            <a:pPr marL="0" indent="0">
              <a:buNone/>
            </a:pPr>
            <a:r>
              <a:rPr lang="tr-TR" sz="2400" dirty="0" smtClean="0">
                <a:solidFill>
                  <a:schemeClr val="accent3">
                    <a:lumMod val="50000"/>
                  </a:schemeClr>
                </a:solidFill>
              </a:rPr>
              <a:t>c)Taşınır </a:t>
            </a:r>
            <a:r>
              <a:rPr lang="tr-TR" sz="2400" dirty="0">
                <a:solidFill>
                  <a:schemeClr val="accent3">
                    <a:lumMod val="50000"/>
                  </a:schemeClr>
                </a:solidFill>
              </a:rPr>
              <a:t>İ</a:t>
            </a:r>
            <a:r>
              <a:rPr lang="tr-TR" sz="2400" dirty="0" smtClean="0">
                <a:solidFill>
                  <a:schemeClr val="accent3">
                    <a:lumMod val="50000"/>
                  </a:schemeClr>
                </a:solidFill>
              </a:rPr>
              <a:t>şlem Fişi </a:t>
            </a:r>
            <a:endParaRPr lang="tr-TR" sz="2400" dirty="0" smtClean="0">
              <a:solidFill>
                <a:schemeClr val="accent3">
                  <a:lumMod val="50000"/>
                </a:schemeClr>
              </a:solidFill>
            </a:endParaRPr>
          </a:p>
          <a:p>
            <a:pPr marL="0" indent="0">
              <a:buNone/>
            </a:pPr>
            <a:r>
              <a:rPr lang="tr-TR" sz="2400" dirty="0" smtClean="0">
                <a:solidFill>
                  <a:schemeClr val="accent3">
                    <a:lumMod val="50000"/>
                  </a:schemeClr>
                </a:solidFill>
              </a:rPr>
              <a:t>d</a:t>
            </a:r>
            <a:r>
              <a:rPr lang="tr-TR" sz="2400" dirty="0">
                <a:solidFill>
                  <a:schemeClr val="accent3">
                    <a:lumMod val="50000"/>
                  </a:schemeClr>
                </a:solidFill>
              </a:rPr>
              <a:t>) Taşınır Geçici </a:t>
            </a:r>
            <a:r>
              <a:rPr lang="tr-TR" sz="2400" dirty="0" smtClean="0">
                <a:solidFill>
                  <a:schemeClr val="accent3">
                    <a:lumMod val="50000"/>
                  </a:schemeClr>
                </a:solidFill>
              </a:rPr>
              <a:t>Alındısı</a:t>
            </a:r>
          </a:p>
          <a:p>
            <a:pPr marL="0" indent="0">
              <a:buNone/>
            </a:pPr>
            <a:r>
              <a:rPr lang="tr-TR" sz="2400" dirty="0" smtClean="0">
                <a:solidFill>
                  <a:schemeClr val="accent3">
                    <a:lumMod val="50000"/>
                  </a:schemeClr>
                </a:solidFill>
              </a:rPr>
              <a:t>e</a:t>
            </a:r>
            <a:r>
              <a:rPr lang="tr-TR" sz="2400" dirty="0">
                <a:solidFill>
                  <a:schemeClr val="accent3">
                    <a:lumMod val="50000"/>
                  </a:schemeClr>
                </a:solidFill>
              </a:rPr>
              <a:t>) Zimmet Fişi </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2693128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488" y="2020824"/>
            <a:ext cx="11265408" cy="4507992"/>
          </a:xfrm>
        </p:spPr>
        <p:txBody>
          <a:bodyPr anchor="t">
            <a:normAutofit fontScale="92500" lnSpcReduction="10000"/>
          </a:bodyPr>
          <a:lstStyle/>
          <a:p>
            <a:pPr marL="0" indent="0">
              <a:buNone/>
            </a:pPr>
            <a:r>
              <a:rPr lang="tr-TR" sz="2800" b="1" dirty="0">
                <a:solidFill>
                  <a:schemeClr val="accent3">
                    <a:lumMod val="50000"/>
                  </a:schemeClr>
                </a:solidFill>
              </a:rPr>
              <a:t>Sayıştay Başkanlığı </a:t>
            </a:r>
            <a:r>
              <a:rPr lang="tr-TR" sz="2800" b="1" dirty="0" smtClean="0">
                <a:solidFill>
                  <a:schemeClr val="accent3">
                    <a:lumMod val="50000"/>
                  </a:schemeClr>
                </a:solidFill>
              </a:rPr>
              <a:t>Denetim </a:t>
            </a:r>
            <a:r>
              <a:rPr lang="tr-TR" sz="2800" b="1" dirty="0">
                <a:solidFill>
                  <a:schemeClr val="accent3">
                    <a:lumMod val="50000"/>
                  </a:schemeClr>
                </a:solidFill>
              </a:rPr>
              <a:t>raporu bulgularında</a:t>
            </a:r>
            <a:r>
              <a:rPr lang="tr-TR" sz="2800" b="1" dirty="0" smtClean="0">
                <a:solidFill>
                  <a:schemeClr val="accent3">
                    <a:lumMod val="50000"/>
                  </a:schemeClr>
                </a:solidFill>
              </a:rPr>
              <a:t>;</a:t>
            </a:r>
            <a:endParaRPr lang="tr-TR" sz="2800" b="1" dirty="0">
              <a:solidFill>
                <a:schemeClr val="accent3">
                  <a:lumMod val="50000"/>
                </a:schemeClr>
              </a:solidFill>
            </a:endParaRPr>
          </a:p>
          <a:p>
            <a:pPr lvl="0"/>
            <a:r>
              <a:rPr lang="tr-TR" sz="2800" dirty="0">
                <a:solidFill>
                  <a:schemeClr val="accent3">
                    <a:lumMod val="50000"/>
                  </a:schemeClr>
                </a:solidFill>
              </a:rPr>
              <a:t>Dayanıklı taşınırların </a:t>
            </a:r>
            <a:r>
              <a:rPr lang="tr-TR" sz="2800" dirty="0" smtClean="0">
                <a:solidFill>
                  <a:schemeClr val="accent3">
                    <a:lumMod val="50000"/>
                  </a:schemeClr>
                </a:solidFill>
              </a:rPr>
              <a:t>numaralandırılmadığı (Taşınır Sicil </a:t>
            </a:r>
            <a:r>
              <a:rPr lang="tr-TR" sz="2800" dirty="0" err="1" smtClean="0">
                <a:solidFill>
                  <a:schemeClr val="accent3">
                    <a:lumMod val="50000"/>
                  </a:schemeClr>
                </a:solidFill>
              </a:rPr>
              <a:t>Nosu</a:t>
            </a:r>
            <a:r>
              <a:rPr lang="tr-TR" sz="2800" dirty="0" smtClean="0">
                <a:solidFill>
                  <a:schemeClr val="accent3">
                    <a:lumMod val="50000"/>
                  </a:schemeClr>
                </a:solidFill>
              </a:rPr>
              <a:t>) ve </a:t>
            </a:r>
          </a:p>
          <a:p>
            <a:pPr lvl="0"/>
            <a:r>
              <a:rPr lang="tr-TR" sz="2800" dirty="0" smtClean="0">
                <a:solidFill>
                  <a:schemeClr val="accent3">
                    <a:lumMod val="50000"/>
                  </a:schemeClr>
                </a:solidFill>
              </a:rPr>
              <a:t>Dayanıklı </a:t>
            </a:r>
            <a:r>
              <a:rPr lang="tr-TR" sz="2800" dirty="0">
                <a:solidFill>
                  <a:schemeClr val="accent3">
                    <a:lumMod val="50000"/>
                  </a:schemeClr>
                </a:solidFill>
              </a:rPr>
              <a:t>taşınır listelerinin asılma işlemlerinin </a:t>
            </a:r>
            <a:r>
              <a:rPr lang="tr-TR" sz="2800" dirty="0" smtClean="0">
                <a:solidFill>
                  <a:schemeClr val="accent3">
                    <a:lumMod val="50000"/>
                  </a:schemeClr>
                </a:solidFill>
              </a:rPr>
              <a:t>tamamlandığı (Ortak kullanım alanı)</a:t>
            </a:r>
            <a:endParaRPr lang="tr-TR" sz="2800" dirty="0">
              <a:solidFill>
                <a:schemeClr val="accent3">
                  <a:lumMod val="50000"/>
                </a:schemeClr>
              </a:solidFill>
            </a:endParaRPr>
          </a:p>
          <a:p>
            <a:pPr lvl="0"/>
            <a:r>
              <a:rPr lang="tr-TR" sz="2800" dirty="0">
                <a:solidFill>
                  <a:schemeClr val="accent3">
                    <a:lumMod val="50000"/>
                  </a:schemeClr>
                </a:solidFill>
              </a:rPr>
              <a:t>Tüketim malzemeleri çıkışlarının üç aylık dönemler itibariyle tüm birimlerce yapılmadığı, bazı harcama birimlerinde de tüketim yapılmadan tüketime çıkış </a:t>
            </a:r>
            <a:r>
              <a:rPr lang="tr-TR" sz="2800" dirty="0" smtClean="0">
                <a:solidFill>
                  <a:schemeClr val="accent3">
                    <a:lumMod val="50000"/>
                  </a:schemeClr>
                </a:solidFill>
              </a:rPr>
              <a:t>yapıldığı</a:t>
            </a:r>
            <a:endParaRPr lang="tr-TR" sz="2800" dirty="0">
              <a:solidFill>
                <a:schemeClr val="accent3">
                  <a:lumMod val="50000"/>
                </a:schemeClr>
              </a:solidFill>
            </a:endParaRPr>
          </a:p>
          <a:p>
            <a:pPr lvl="0"/>
            <a:r>
              <a:rPr lang="tr-TR" sz="2800" dirty="0">
                <a:solidFill>
                  <a:schemeClr val="accent3">
                    <a:lumMod val="50000"/>
                  </a:schemeClr>
                </a:solidFill>
              </a:rPr>
              <a:t>Taşınır geçici alındısının hastane ambarı dışında </a:t>
            </a:r>
            <a:r>
              <a:rPr lang="tr-TR" sz="2800" dirty="0" smtClean="0">
                <a:solidFill>
                  <a:schemeClr val="accent3">
                    <a:lumMod val="50000"/>
                  </a:schemeClr>
                </a:solidFill>
              </a:rPr>
              <a:t>düzenlenmediği</a:t>
            </a:r>
            <a:endParaRPr lang="tr-TR" sz="2800" dirty="0">
              <a:solidFill>
                <a:schemeClr val="accent3">
                  <a:lumMod val="50000"/>
                </a:schemeClr>
              </a:solidFill>
            </a:endParaRPr>
          </a:p>
          <a:p>
            <a:pPr marL="0" indent="0">
              <a:buNone/>
            </a:pPr>
            <a:endParaRPr lang="tr-TR" sz="2400" i="1" dirty="0" smtClean="0">
              <a:solidFill>
                <a:schemeClr val="accent5">
                  <a:lumMod val="50000"/>
                </a:schemeClr>
              </a:solidFill>
            </a:endParaRPr>
          </a:p>
          <a:p>
            <a:pPr marL="0" indent="0">
              <a:buNone/>
            </a:pPr>
            <a:r>
              <a:rPr lang="tr-TR" i="1" dirty="0" smtClean="0">
                <a:solidFill>
                  <a:schemeClr val="accent5">
                    <a:lumMod val="50000"/>
                  </a:schemeClr>
                </a:solidFill>
              </a:rPr>
              <a:t>28 </a:t>
            </a:r>
            <a:r>
              <a:rPr lang="tr-TR" i="1" dirty="0">
                <a:solidFill>
                  <a:schemeClr val="accent5">
                    <a:lumMod val="50000"/>
                  </a:schemeClr>
                </a:solidFill>
              </a:rPr>
              <a:t>/ </a:t>
            </a:r>
            <a:r>
              <a:rPr lang="tr-TR" i="1" dirty="0" smtClean="0">
                <a:solidFill>
                  <a:schemeClr val="accent5">
                    <a:lumMod val="50000"/>
                  </a:schemeClr>
                </a:solidFill>
              </a:rPr>
              <a:t>04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1583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TAŞINIR İŞLEM GENELGESİ - 1</a:t>
            </a:r>
            <a:endParaRPr lang="tr-TR" dirty="0"/>
          </a:p>
        </p:txBody>
      </p:sp>
    </p:spTree>
    <p:extLst>
      <p:ext uri="{BB962C8B-B14F-4D97-AF65-F5344CB8AC3E}">
        <p14:creationId xmlns:p14="http://schemas.microsoft.com/office/powerpoint/2010/main" val="16990236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488" y="2020824"/>
            <a:ext cx="11265408" cy="4626864"/>
          </a:xfrm>
        </p:spPr>
        <p:txBody>
          <a:bodyPr anchor="t">
            <a:normAutofit fontScale="92500" lnSpcReduction="10000"/>
          </a:bodyPr>
          <a:lstStyle/>
          <a:p>
            <a:pPr marL="0" indent="0">
              <a:buNone/>
            </a:pPr>
            <a:r>
              <a:rPr lang="tr-TR" sz="2800" b="1" dirty="0">
                <a:solidFill>
                  <a:schemeClr val="accent3">
                    <a:lumMod val="50000"/>
                  </a:schemeClr>
                </a:solidFill>
              </a:rPr>
              <a:t>Sayıştay Başkanlığı </a:t>
            </a:r>
            <a:r>
              <a:rPr lang="tr-TR" sz="2800" b="1" dirty="0" smtClean="0">
                <a:solidFill>
                  <a:schemeClr val="accent3">
                    <a:lumMod val="50000"/>
                  </a:schemeClr>
                </a:solidFill>
              </a:rPr>
              <a:t>Denetim </a:t>
            </a:r>
            <a:r>
              <a:rPr lang="tr-TR" sz="2800" b="1" dirty="0">
                <a:solidFill>
                  <a:schemeClr val="accent3">
                    <a:lumMod val="50000"/>
                  </a:schemeClr>
                </a:solidFill>
              </a:rPr>
              <a:t>raporu bulgularında</a:t>
            </a:r>
            <a:r>
              <a:rPr lang="tr-TR" sz="2800" b="1" dirty="0" smtClean="0">
                <a:solidFill>
                  <a:schemeClr val="accent3">
                    <a:lumMod val="50000"/>
                  </a:schemeClr>
                </a:solidFill>
              </a:rPr>
              <a:t>;</a:t>
            </a:r>
            <a:endParaRPr lang="tr-TR" sz="2800" b="1" dirty="0">
              <a:solidFill>
                <a:schemeClr val="accent3">
                  <a:lumMod val="50000"/>
                </a:schemeClr>
              </a:solidFill>
            </a:endParaRPr>
          </a:p>
          <a:p>
            <a:pPr lvl="0"/>
            <a:r>
              <a:rPr lang="tr-TR" sz="2800" dirty="0" smtClean="0">
                <a:solidFill>
                  <a:schemeClr val="accent3">
                    <a:lumMod val="50000"/>
                  </a:schemeClr>
                </a:solidFill>
              </a:rPr>
              <a:t>Taşınır </a:t>
            </a:r>
            <a:r>
              <a:rPr lang="tr-TR" sz="2800" dirty="0">
                <a:solidFill>
                  <a:schemeClr val="accent3">
                    <a:lumMod val="50000"/>
                  </a:schemeClr>
                </a:solidFill>
              </a:rPr>
              <a:t>kayıt </a:t>
            </a:r>
            <a:r>
              <a:rPr lang="tr-TR" sz="2800" dirty="0" smtClean="0">
                <a:solidFill>
                  <a:schemeClr val="accent3">
                    <a:lumMod val="50000"/>
                  </a:schemeClr>
                </a:solidFill>
              </a:rPr>
              <a:t>yetkililerinin </a:t>
            </a:r>
            <a:r>
              <a:rPr lang="tr-TR" sz="2800" dirty="0">
                <a:solidFill>
                  <a:schemeClr val="accent3">
                    <a:lumMod val="50000"/>
                  </a:schemeClr>
                </a:solidFill>
              </a:rPr>
              <a:t>değişikliğinde devir halinde yapılan sayımın ve yılsonu </a:t>
            </a:r>
            <a:r>
              <a:rPr lang="tr-TR" sz="2800" b="1" u="sng" dirty="0">
                <a:solidFill>
                  <a:schemeClr val="accent3">
                    <a:lumMod val="50000"/>
                  </a:schemeClr>
                </a:solidFill>
              </a:rPr>
              <a:t>sayımlarının fiili olarak </a:t>
            </a:r>
            <a:r>
              <a:rPr lang="tr-TR" sz="2800" b="1" u="sng" dirty="0" smtClean="0">
                <a:solidFill>
                  <a:schemeClr val="accent3">
                    <a:lumMod val="50000"/>
                  </a:schemeClr>
                </a:solidFill>
              </a:rPr>
              <a:t>yapılmadığı, </a:t>
            </a:r>
            <a:r>
              <a:rPr lang="tr-TR" sz="2800" b="1" u="sng" dirty="0" err="1">
                <a:solidFill>
                  <a:schemeClr val="accent3">
                    <a:lumMod val="50000"/>
                  </a:schemeClr>
                </a:solidFill>
              </a:rPr>
              <a:t>kaydi</a:t>
            </a:r>
            <a:r>
              <a:rPr lang="tr-TR" sz="2800" b="1" u="sng" dirty="0">
                <a:solidFill>
                  <a:schemeClr val="accent3">
                    <a:lumMod val="50000"/>
                  </a:schemeClr>
                </a:solidFill>
              </a:rPr>
              <a:t> değerler üzerinden </a:t>
            </a:r>
            <a:r>
              <a:rPr lang="tr-TR" sz="2800" b="1" u="sng" dirty="0" smtClean="0">
                <a:solidFill>
                  <a:schemeClr val="accent3">
                    <a:lumMod val="50000"/>
                  </a:schemeClr>
                </a:solidFill>
              </a:rPr>
              <a:t>yapıldığı</a:t>
            </a:r>
            <a:endParaRPr lang="tr-TR" sz="2800" b="1" u="sng" dirty="0">
              <a:solidFill>
                <a:schemeClr val="accent3">
                  <a:lumMod val="50000"/>
                </a:schemeClr>
              </a:solidFill>
            </a:endParaRPr>
          </a:p>
          <a:p>
            <a:pPr lvl="0"/>
            <a:r>
              <a:rPr lang="tr-TR" sz="2800" dirty="0">
                <a:solidFill>
                  <a:schemeClr val="accent3">
                    <a:lumMod val="50000"/>
                  </a:schemeClr>
                </a:solidFill>
              </a:rPr>
              <a:t>Sayıştay’a bildirilen ambarlardan bazılarının fiilen olmadığı, taşınır sisteminde ve yılsonu sayımlarında da ambarda gözüken dayanıklı taşınırların fiilen ambarda </a:t>
            </a:r>
            <a:r>
              <a:rPr lang="tr-TR" sz="2800" dirty="0" smtClean="0">
                <a:solidFill>
                  <a:schemeClr val="accent3">
                    <a:lumMod val="50000"/>
                  </a:schemeClr>
                </a:solidFill>
              </a:rPr>
              <a:t>olmadığı</a:t>
            </a:r>
            <a:endParaRPr lang="tr-TR" sz="2800" dirty="0">
              <a:solidFill>
                <a:schemeClr val="accent3">
                  <a:lumMod val="50000"/>
                </a:schemeClr>
              </a:solidFill>
            </a:endParaRPr>
          </a:p>
          <a:p>
            <a:pPr lvl="0"/>
            <a:r>
              <a:rPr lang="tr-TR" sz="2800" dirty="0">
                <a:solidFill>
                  <a:schemeClr val="accent3">
                    <a:lumMod val="50000"/>
                  </a:schemeClr>
                </a:solidFill>
              </a:rPr>
              <a:t>Bağış veya hibe şeklinde edinilen taşınırların bir çoğunun taşınır kaydının yapılmadığı, </a:t>
            </a:r>
            <a:endParaRPr lang="tr-TR" sz="2800" dirty="0" smtClean="0">
              <a:solidFill>
                <a:schemeClr val="accent3">
                  <a:lumMod val="50000"/>
                </a:schemeClr>
              </a:solidFill>
            </a:endParaRPr>
          </a:p>
          <a:p>
            <a:pPr lvl="0"/>
            <a:r>
              <a:rPr lang="tr-TR" sz="2800" dirty="0" smtClean="0">
                <a:solidFill>
                  <a:schemeClr val="accent3">
                    <a:lumMod val="50000"/>
                  </a:schemeClr>
                </a:solidFill>
              </a:rPr>
              <a:t>Hurdaların </a:t>
            </a:r>
            <a:r>
              <a:rPr lang="tr-TR" sz="2800" dirty="0">
                <a:solidFill>
                  <a:schemeClr val="accent3">
                    <a:lumMod val="50000"/>
                  </a:schemeClr>
                </a:solidFill>
              </a:rPr>
              <a:t>korunaksız biçimde ormanlık alan içerisinde </a:t>
            </a:r>
            <a:r>
              <a:rPr lang="tr-TR" sz="2800" dirty="0" smtClean="0">
                <a:solidFill>
                  <a:schemeClr val="accent3">
                    <a:lumMod val="50000"/>
                  </a:schemeClr>
                </a:solidFill>
              </a:rPr>
              <a:t>bulunduğu</a:t>
            </a:r>
            <a:endParaRPr lang="tr-TR" sz="2800" dirty="0">
              <a:solidFill>
                <a:schemeClr val="accent3">
                  <a:lumMod val="50000"/>
                </a:schemeClr>
              </a:solidFill>
            </a:endParaRPr>
          </a:p>
          <a:p>
            <a:pPr marL="0" indent="0">
              <a:buNone/>
            </a:pPr>
            <a:endParaRPr lang="tr-TR" sz="1000" i="1" dirty="0" smtClean="0">
              <a:solidFill>
                <a:schemeClr val="accent5">
                  <a:lumMod val="50000"/>
                </a:schemeClr>
              </a:solidFill>
            </a:endParaRPr>
          </a:p>
          <a:p>
            <a:pPr marL="0" indent="0">
              <a:buNone/>
            </a:pPr>
            <a:r>
              <a:rPr lang="tr-TR" i="1" dirty="0" smtClean="0">
                <a:solidFill>
                  <a:schemeClr val="accent5">
                    <a:lumMod val="50000"/>
                  </a:schemeClr>
                </a:solidFill>
              </a:rPr>
              <a:t>28 </a:t>
            </a:r>
            <a:r>
              <a:rPr lang="tr-TR" i="1" dirty="0">
                <a:solidFill>
                  <a:schemeClr val="accent5">
                    <a:lumMod val="50000"/>
                  </a:schemeClr>
                </a:solidFill>
              </a:rPr>
              <a:t>/ </a:t>
            </a:r>
            <a:r>
              <a:rPr lang="tr-TR" i="1" dirty="0" smtClean="0">
                <a:solidFill>
                  <a:schemeClr val="accent5">
                    <a:lumMod val="50000"/>
                  </a:schemeClr>
                </a:solidFill>
              </a:rPr>
              <a:t>04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1583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TAŞINIR İŞLEM GENELGESİ - 2</a:t>
            </a:r>
            <a:endParaRPr lang="tr-TR" dirty="0"/>
          </a:p>
        </p:txBody>
      </p:sp>
    </p:spTree>
    <p:extLst>
      <p:ext uri="{BB962C8B-B14F-4D97-AF65-F5344CB8AC3E}">
        <p14:creationId xmlns:p14="http://schemas.microsoft.com/office/powerpoint/2010/main" val="34013329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
        <p:nvSpPr>
          <p:cNvPr id="3" name="İçerik Yer Tutucusu 2"/>
          <p:cNvSpPr>
            <a:spLocks noGrp="1"/>
          </p:cNvSpPr>
          <p:nvPr>
            <p:ph idx="1"/>
          </p:nvPr>
        </p:nvSpPr>
        <p:spPr>
          <a:xfrm>
            <a:off x="581192" y="2330621"/>
            <a:ext cx="11029615" cy="3892757"/>
          </a:xfrm>
        </p:spPr>
        <p:txBody>
          <a:bodyPr vert="horz" lIns="91440" tIns="45720" rIns="91440" bIns="45720" rtlCol="0" anchor="t">
            <a:noAutofit/>
          </a:bodyPr>
          <a:lstStyle/>
          <a:p>
            <a:pPr marL="0" indent="0">
              <a:buNone/>
            </a:pPr>
            <a:r>
              <a:rPr lang="tr-TR" sz="2400" b="1" dirty="0">
                <a:solidFill>
                  <a:schemeClr val="accent3">
                    <a:lumMod val="50000"/>
                  </a:schemeClr>
                </a:solidFill>
              </a:rPr>
              <a:t>Taşınır Mal Yönetmeliğine göre aşağıdakilerden hangisi taşınır kayıt </a:t>
            </a:r>
            <a:r>
              <a:rPr lang="tr-TR" sz="2400" b="1" dirty="0" smtClean="0">
                <a:solidFill>
                  <a:schemeClr val="accent3">
                    <a:lumMod val="50000"/>
                  </a:schemeClr>
                </a:solidFill>
              </a:rPr>
              <a:t>yetkililerinin </a:t>
            </a:r>
            <a:r>
              <a:rPr lang="tr-TR" sz="2400" b="1" dirty="0">
                <a:solidFill>
                  <a:schemeClr val="accent3">
                    <a:lumMod val="50000"/>
                  </a:schemeClr>
                </a:solidFill>
              </a:rPr>
              <a:t>görev ve sorumluluklarından biri değildir?  </a:t>
            </a:r>
            <a:endParaRPr lang="tr-TR" sz="2400" b="1" dirty="0" smtClean="0">
              <a:solidFill>
                <a:schemeClr val="accent3">
                  <a:lumMod val="50000"/>
                </a:schemeClr>
              </a:solidFill>
            </a:endParaRPr>
          </a:p>
          <a:p>
            <a:pPr marL="0" indent="0">
              <a:buNone/>
            </a:pPr>
            <a:r>
              <a:rPr lang="tr-TR" sz="2400" dirty="0" smtClean="0">
                <a:solidFill>
                  <a:schemeClr val="accent3">
                    <a:lumMod val="50000"/>
                  </a:schemeClr>
                </a:solidFill>
              </a:rPr>
              <a:t>a) Tüketime </a:t>
            </a:r>
            <a:r>
              <a:rPr lang="tr-TR" sz="2400" dirty="0">
                <a:solidFill>
                  <a:schemeClr val="accent3">
                    <a:lumMod val="50000"/>
                  </a:schemeClr>
                </a:solidFill>
              </a:rPr>
              <a:t>veya kullanıma verilmesi uygun görülen taşınırları ilgililere teslim </a:t>
            </a:r>
            <a:r>
              <a:rPr lang="tr-TR" sz="2400" dirty="0" smtClean="0">
                <a:solidFill>
                  <a:schemeClr val="accent3">
                    <a:lumMod val="50000"/>
                  </a:schemeClr>
                </a:solidFill>
              </a:rPr>
              <a:t>etmekten</a:t>
            </a:r>
          </a:p>
          <a:p>
            <a:pPr marL="0" indent="0">
              <a:buNone/>
            </a:pPr>
            <a:r>
              <a:rPr lang="tr-TR" sz="2400" dirty="0" smtClean="0">
                <a:solidFill>
                  <a:schemeClr val="accent3">
                    <a:lumMod val="50000"/>
                  </a:schemeClr>
                </a:solidFill>
              </a:rPr>
              <a:t>b</a:t>
            </a:r>
            <a:r>
              <a:rPr lang="tr-TR" sz="2400" dirty="0">
                <a:solidFill>
                  <a:schemeClr val="accent3">
                    <a:lumMod val="50000"/>
                  </a:schemeClr>
                </a:solidFill>
              </a:rPr>
              <a:t>) Taşınırların yangına, ıslanmaya, bozulmaya, çalınmaya ve benzeri tehlikelere karşı korunması için gerekli tedbirleri almak ve alınmasını </a:t>
            </a:r>
            <a:r>
              <a:rPr lang="tr-TR" sz="2400" dirty="0" smtClean="0">
                <a:solidFill>
                  <a:schemeClr val="accent3">
                    <a:lumMod val="50000"/>
                  </a:schemeClr>
                </a:solidFill>
              </a:rPr>
              <a:t>sağlamaktan</a:t>
            </a:r>
          </a:p>
          <a:p>
            <a:pPr marL="0" indent="0">
              <a:buNone/>
            </a:pPr>
            <a:r>
              <a:rPr lang="tr-TR" sz="2400" dirty="0" smtClean="0">
                <a:solidFill>
                  <a:schemeClr val="accent3">
                    <a:lumMod val="50000"/>
                  </a:schemeClr>
                </a:solidFill>
              </a:rPr>
              <a:t>c</a:t>
            </a:r>
            <a:r>
              <a:rPr lang="tr-TR" sz="2400" dirty="0">
                <a:solidFill>
                  <a:schemeClr val="accent3">
                    <a:lumMod val="50000"/>
                  </a:schemeClr>
                </a:solidFill>
              </a:rPr>
              <a:t>) </a:t>
            </a:r>
            <a:r>
              <a:rPr lang="tr-TR" sz="2400" dirty="0">
                <a:solidFill>
                  <a:schemeClr val="accent3">
                    <a:lumMod val="50000"/>
                  </a:schemeClr>
                </a:solidFill>
              </a:rPr>
              <a:t>Taşınırların giriş ve çıkışına ilişkin kayıtları tutmaktan </a:t>
            </a:r>
            <a:r>
              <a:rPr lang="tr-TR" sz="2400" dirty="0" smtClean="0">
                <a:solidFill>
                  <a:schemeClr val="accent3">
                    <a:lumMod val="50000"/>
                  </a:schemeClr>
                </a:solidFill>
              </a:rPr>
              <a:t>d</a:t>
            </a:r>
            <a:r>
              <a:rPr lang="tr-TR" sz="2400" dirty="0">
                <a:solidFill>
                  <a:schemeClr val="accent3">
                    <a:lumMod val="50000"/>
                  </a:schemeClr>
                </a:solidFill>
              </a:rPr>
              <a:t>) Kullanımda bulunan dayanıklı taşınırları bulundukları yerde kontrol etmek, sayımlarını yapmak ve </a:t>
            </a:r>
            <a:r>
              <a:rPr lang="tr-TR" sz="2400" dirty="0" smtClean="0">
                <a:solidFill>
                  <a:schemeClr val="accent3">
                    <a:lumMod val="50000"/>
                  </a:schemeClr>
                </a:solidFill>
              </a:rPr>
              <a:t>yaptırmaktan</a:t>
            </a:r>
          </a:p>
          <a:p>
            <a:pPr marL="0" indent="0">
              <a:buNone/>
            </a:pPr>
            <a:r>
              <a:rPr lang="tr-TR" sz="2400" dirty="0" smtClean="0">
                <a:solidFill>
                  <a:schemeClr val="accent3">
                    <a:lumMod val="50000"/>
                  </a:schemeClr>
                </a:solidFill>
              </a:rPr>
              <a:t>e</a:t>
            </a:r>
            <a:r>
              <a:rPr lang="tr-TR" sz="2400" dirty="0">
                <a:solidFill>
                  <a:schemeClr val="accent3">
                    <a:lumMod val="50000"/>
                  </a:schemeClr>
                </a:solidFill>
              </a:rPr>
              <a:t>) Taşınırların etkili, ekonomik, verimli ve hukuka uygun olarak </a:t>
            </a:r>
            <a:r>
              <a:rPr lang="tr-TR" sz="2400" dirty="0" smtClean="0">
                <a:solidFill>
                  <a:schemeClr val="accent3">
                    <a:lumMod val="50000"/>
                  </a:schemeClr>
                </a:solidFill>
              </a:rPr>
              <a:t>edinilmesinden</a:t>
            </a:r>
            <a:endParaRPr lang="tr-TR" sz="2400" dirty="0">
              <a:solidFill>
                <a:schemeClr val="accent3">
                  <a:lumMod val="50000"/>
                </a:schemeClr>
              </a:solidFill>
            </a:endParaRPr>
          </a:p>
        </p:txBody>
      </p:sp>
    </p:spTree>
    <p:extLst>
      <p:ext uri="{BB962C8B-B14F-4D97-AF65-F5344CB8AC3E}">
        <p14:creationId xmlns:p14="http://schemas.microsoft.com/office/powerpoint/2010/main" val="3053841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863599"/>
            <a:ext cx="11029616" cy="581423"/>
          </a:xfrm>
        </p:spPr>
        <p:txBody>
          <a:bodyPr/>
          <a:lstStyle/>
          <a:p>
            <a:r>
              <a:rPr lang="tr-TR" dirty="0" smtClean="0"/>
              <a:t>ÖN ÖDEME - 1</a:t>
            </a:r>
            <a:endParaRPr lang="tr-TR" dirty="0"/>
          </a:p>
        </p:txBody>
      </p:sp>
      <p:sp>
        <p:nvSpPr>
          <p:cNvPr id="3" name="İçerik Yer Tutucusu 2"/>
          <p:cNvSpPr>
            <a:spLocks noGrp="1"/>
          </p:cNvSpPr>
          <p:nvPr>
            <p:ph idx="1"/>
          </p:nvPr>
        </p:nvSpPr>
        <p:spPr>
          <a:xfrm>
            <a:off x="581192" y="2180496"/>
            <a:ext cx="11029615" cy="4247736"/>
          </a:xfrm>
        </p:spPr>
        <p:txBody>
          <a:bodyPr anchor="t">
            <a:noAutofit/>
          </a:bodyPr>
          <a:lstStyle/>
          <a:p>
            <a:pPr marL="0" indent="0">
              <a:buNone/>
            </a:pPr>
            <a:r>
              <a:rPr lang="tr-TR" sz="2600" dirty="0">
                <a:solidFill>
                  <a:schemeClr val="accent3">
                    <a:lumMod val="50000"/>
                  </a:schemeClr>
                </a:solidFill>
              </a:rPr>
              <a:t>Ö</a:t>
            </a:r>
            <a:r>
              <a:rPr lang="tr-TR" sz="2600" dirty="0" smtClean="0">
                <a:solidFill>
                  <a:schemeClr val="accent3">
                    <a:lumMod val="50000"/>
                  </a:schemeClr>
                </a:solidFill>
              </a:rPr>
              <a:t>n </a:t>
            </a:r>
            <a:r>
              <a:rPr lang="tr-TR" sz="2600" dirty="0">
                <a:solidFill>
                  <a:schemeClr val="accent3">
                    <a:lumMod val="50000"/>
                  </a:schemeClr>
                </a:solidFill>
              </a:rPr>
              <a:t>Ö</a:t>
            </a:r>
            <a:r>
              <a:rPr lang="tr-TR" sz="2600" dirty="0" smtClean="0">
                <a:solidFill>
                  <a:schemeClr val="accent3">
                    <a:lumMod val="50000"/>
                  </a:schemeClr>
                </a:solidFill>
              </a:rPr>
              <a:t>deme </a:t>
            </a:r>
            <a:r>
              <a:rPr lang="tr-TR" sz="2600" dirty="0">
                <a:solidFill>
                  <a:schemeClr val="accent3">
                    <a:lumMod val="50000"/>
                  </a:schemeClr>
                </a:solidFill>
              </a:rPr>
              <a:t>U</a:t>
            </a:r>
            <a:r>
              <a:rPr lang="tr-TR" sz="2600" dirty="0" smtClean="0">
                <a:solidFill>
                  <a:schemeClr val="accent3">
                    <a:lumMod val="50000"/>
                  </a:schemeClr>
                </a:solidFill>
              </a:rPr>
              <a:t>ygulanmasına </a:t>
            </a:r>
            <a:r>
              <a:rPr lang="tr-TR" sz="2600" dirty="0">
                <a:solidFill>
                  <a:schemeClr val="accent3">
                    <a:lumMod val="50000"/>
                  </a:schemeClr>
                </a:solidFill>
              </a:rPr>
              <a:t>İ</a:t>
            </a:r>
            <a:r>
              <a:rPr lang="tr-TR" sz="2600" dirty="0" smtClean="0">
                <a:solidFill>
                  <a:schemeClr val="accent3">
                    <a:lumMod val="50000"/>
                  </a:schemeClr>
                </a:solidFill>
              </a:rPr>
              <a:t>lişkin </a:t>
            </a:r>
            <a:r>
              <a:rPr lang="tr-TR" sz="2600" dirty="0">
                <a:solidFill>
                  <a:schemeClr val="accent3">
                    <a:lumMod val="50000"/>
                  </a:schemeClr>
                </a:solidFill>
              </a:rPr>
              <a:t>U</a:t>
            </a:r>
            <a:r>
              <a:rPr lang="tr-TR" sz="2600" dirty="0" smtClean="0">
                <a:solidFill>
                  <a:schemeClr val="accent3">
                    <a:lumMod val="50000"/>
                  </a:schemeClr>
                </a:solidFill>
              </a:rPr>
              <a:t>sul </a:t>
            </a:r>
            <a:r>
              <a:rPr lang="tr-TR" sz="2600" dirty="0">
                <a:solidFill>
                  <a:schemeClr val="accent3">
                    <a:lumMod val="50000"/>
                  </a:schemeClr>
                </a:solidFill>
              </a:rPr>
              <a:t>ve E</a:t>
            </a:r>
            <a:r>
              <a:rPr lang="tr-TR" sz="2600" dirty="0" smtClean="0">
                <a:solidFill>
                  <a:schemeClr val="accent3">
                    <a:lumMod val="50000"/>
                  </a:schemeClr>
                </a:solidFill>
              </a:rPr>
              <a:t>saslar </a:t>
            </a:r>
            <a:r>
              <a:rPr lang="tr-TR" sz="2600" dirty="0">
                <a:solidFill>
                  <a:schemeClr val="accent3">
                    <a:lumMod val="50000"/>
                  </a:schemeClr>
                </a:solidFill>
              </a:rPr>
              <a:t>T</a:t>
            </a:r>
            <a:r>
              <a:rPr lang="tr-TR" sz="2600" dirty="0" smtClean="0">
                <a:solidFill>
                  <a:schemeClr val="accent3">
                    <a:lumMod val="50000"/>
                  </a:schemeClr>
                </a:solidFill>
              </a:rPr>
              <a:t>ebliğin </a:t>
            </a:r>
            <a:r>
              <a:rPr lang="tr-TR" sz="2600" b="1" dirty="0">
                <a:solidFill>
                  <a:schemeClr val="accent3">
                    <a:lumMod val="50000"/>
                  </a:schemeClr>
                </a:solidFill>
              </a:rPr>
              <a:t>5’inci Maddesinin</a:t>
            </a:r>
            <a:r>
              <a:rPr lang="tr-TR" sz="2600" b="1" dirty="0" smtClean="0">
                <a:solidFill>
                  <a:schemeClr val="accent3">
                    <a:lumMod val="50000"/>
                  </a:schemeClr>
                </a:solidFill>
              </a:rPr>
              <a:t>;</a:t>
            </a:r>
          </a:p>
          <a:p>
            <a:pPr lvl="0"/>
            <a:r>
              <a:rPr lang="tr-TR" sz="2600" b="1" dirty="0">
                <a:solidFill>
                  <a:schemeClr val="accent3">
                    <a:lumMod val="50000"/>
                  </a:schemeClr>
                </a:solidFill>
              </a:rPr>
              <a:t>3’üncü fıkrasında, </a:t>
            </a:r>
            <a:r>
              <a:rPr lang="tr-TR" sz="2600" dirty="0">
                <a:solidFill>
                  <a:schemeClr val="accent3">
                    <a:lumMod val="50000"/>
                  </a:schemeClr>
                </a:solidFill>
              </a:rPr>
              <a:t>avans nakit olarak doğrudan harcama yetkilisi mutemedine verilebileceği gibi mutemedin veya kamu idaresinin bu iş için açmış olduğu ve yetkilendirdiği mutemedin kullanabileceği banka hesabına da </a:t>
            </a:r>
            <a:r>
              <a:rPr lang="tr-TR" sz="2600" dirty="0" smtClean="0">
                <a:solidFill>
                  <a:schemeClr val="accent3">
                    <a:lumMod val="50000"/>
                  </a:schemeClr>
                </a:solidFill>
              </a:rPr>
              <a:t>aktarılabilir</a:t>
            </a:r>
            <a:endParaRPr lang="tr-TR" sz="2600" dirty="0">
              <a:solidFill>
                <a:schemeClr val="accent3">
                  <a:lumMod val="50000"/>
                </a:schemeClr>
              </a:solidFill>
            </a:endParaRPr>
          </a:p>
          <a:p>
            <a:pPr lvl="0"/>
            <a:r>
              <a:rPr lang="tr-TR" sz="2600" b="1" dirty="0">
                <a:solidFill>
                  <a:schemeClr val="accent3">
                    <a:lumMod val="50000"/>
                  </a:schemeClr>
                </a:solidFill>
              </a:rPr>
              <a:t>4’ücü fıkrasında, </a:t>
            </a:r>
            <a:r>
              <a:rPr lang="tr-TR" sz="2600" dirty="0">
                <a:solidFill>
                  <a:schemeClr val="accent3">
                    <a:lumMod val="50000"/>
                  </a:schemeClr>
                </a:solidFill>
              </a:rPr>
              <a:t>harcama yetkilisi tarafından kredi şeklinde ön ödeme yapılması uygun görülen giderler ile avans sınırlarını aşan giderler için banka, PTT veya muhasebe birimi nezdinde kredi açılabilir. </a:t>
            </a:r>
            <a:endParaRPr lang="tr-TR" sz="2600" dirty="0" smtClean="0">
              <a:solidFill>
                <a:schemeClr val="accent3">
                  <a:lumMod val="50000"/>
                </a:schemeClr>
              </a:solidFill>
            </a:endParaRPr>
          </a:p>
          <a:p>
            <a:pPr marL="0" lvl="0" indent="357188">
              <a:buNone/>
            </a:pPr>
            <a:r>
              <a:rPr lang="tr-TR" sz="2600" dirty="0" smtClean="0">
                <a:solidFill>
                  <a:schemeClr val="accent3">
                    <a:lumMod val="50000"/>
                  </a:schemeClr>
                </a:solidFill>
              </a:rPr>
              <a:t>Kredi </a:t>
            </a:r>
            <a:r>
              <a:rPr lang="tr-TR" sz="2600" dirty="0">
                <a:solidFill>
                  <a:schemeClr val="accent3">
                    <a:lumMod val="50000"/>
                  </a:schemeClr>
                </a:solidFill>
              </a:rPr>
              <a:t>mutemede nakden verilmez veya mutemedin şahsi hesabına </a:t>
            </a:r>
            <a:r>
              <a:rPr lang="tr-TR" sz="2600" dirty="0" smtClean="0">
                <a:solidFill>
                  <a:schemeClr val="accent3">
                    <a:lumMod val="50000"/>
                  </a:schemeClr>
                </a:solidFill>
              </a:rPr>
              <a:t>aktarılmaz</a:t>
            </a:r>
            <a:endParaRPr lang="tr-TR" sz="2600" dirty="0">
              <a:solidFill>
                <a:schemeClr val="accent3">
                  <a:lumMod val="50000"/>
                </a:schemeClr>
              </a:solidFill>
            </a:endParaRPr>
          </a:p>
        </p:txBody>
      </p:sp>
    </p:spTree>
    <p:extLst>
      <p:ext uri="{BB962C8B-B14F-4D97-AF65-F5344CB8AC3E}">
        <p14:creationId xmlns:p14="http://schemas.microsoft.com/office/powerpoint/2010/main" val="40800008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sz="2800" b="1" dirty="0">
                <a:solidFill>
                  <a:schemeClr val="accent3">
                    <a:lumMod val="50000"/>
                  </a:schemeClr>
                </a:solidFill>
              </a:rPr>
              <a:t>5’inci fıkrasında, </a:t>
            </a:r>
            <a:r>
              <a:rPr lang="tr-TR" sz="2800" dirty="0">
                <a:solidFill>
                  <a:schemeClr val="accent3">
                    <a:lumMod val="50000"/>
                  </a:schemeClr>
                </a:solidFill>
              </a:rPr>
              <a:t>Harcama yetkilisi mutemedince, mal veya hizmet satın alınan kişi veya kuruluşa ödeme yapılmak üzere, adına kredi açılan banka, PTT veya muhasebe birimine hitaben Kredi Ödeme Talimatı tebliği eki (EK-1) düzenlenir. </a:t>
            </a:r>
            <a:endParaRPr lang="tr-TR" sz="2800" dirty="0" smtClean="0">
              <a:solidFill>
                <a:schemeClr val="accent3">
                  <a:lumMod val="50000"/>
                </a:schemeClr>
              </a:solidFill>
            </a:endParaRPr>
          </a:p>
          <a:p>
            <a:pPr lvl="0"/>
            <a:r>
              <a:rPr lang="tr-TR" sz="2800" b="1" dirty="0" smtClean="0">
                <a:solidFill>
                  <a:schemeClr val="accent3">
                    <a:lumMod val="50000"/>
                  </a:schemeClr>
                </a:solidFill>
              </a:rPr>
              <a:t>6’ıncı </a:t>
            </a:r>
            <a:r>
              <a:rPr lang="tr-TR" sz="2800" b="1" dirty="0">
                <a:solidFill>
                  <a:schemeClr val="accent3">
                    <a:lumMod val="50000"/>
                  </a:schemeClr>
                </a:solidFill>
              </a:rPr>
              <a:t>fıkrasında, </a:t>
            </a:r>
            <a:r>
              <a:rPr lang="tr-TR" sz="2800" dirty="0">
                <a:solidFill>
                  <a:schemeClr val="accent3">
                    <a:lumMod val="50000"/>
                  </a:schemeClr>
                </a:solidFill>
              </a:rPr>
              <a:t>mal ve hizmet alımı gerçekleştirilecek kamu idarelerinden EK-2’de yer alan kuruluşlara yapılacak ön ödemelerde ise kredi tutarı doğrudan ilgili kuruluşun banka hesabına aktarılacağı belirtilmiştir.</a:t>
            </a:r>
          </a:p>
        </p:txBody>
      </p:sp>
      <p:sp>
        <p:nvSpPr>
          <p:cNvPr id="4" name="Unvan 1"/>
          <p:cNvSpPr>
            <a:spLocks noGrp="1"/>
          </p:cNvSpPr>
          <p:nvPr>
            <p:ph type="title"/>
          </p:nvPr>
        </p:nvSpPr>
        <p:spPr>
          <a:xfrm>
            <a:off x="581191" y="863599"/>
            <a:ext cx="11029616" cy="581423"/>
          </a:xfrm>
        </p:spPr>
        <p:txBody>
          <a:bodyPr/>
          <a:lstStyle/>
          <a:p>
            <a:r>
              <a:rPr lang="tr-TR" dirty="0" smtClean="0"/>
              <a:t>ÖN ÖDEME - 2</a:t>
            </a:r>
            <a:endParaRPr lang="tr-TR" dirty="0"/>
          </a:p>
        </p:txBody>
      </p:sp>
    </p:spTree>
    <p:extLst>
      <p:ext uri="{BB962C8B-B14F-4D97-AF65-F5344CB8AC3E}">
        <p14:creationId xmlns:p14="http://schemas.microsoft.com/office/powerpoint/2010/main" val="9219769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47736"/>
          </a:xfrm>
        </p:spPr>
        <p:txBody>
          <a:bodyPr>
            <a:normAutofit/>
          </a:bodyPr>
          <a:lstStyle/>
          <a:p>
            <a:pPr marL="0" indent="0">
              <a:buNone/>
            </a:pPr>
            <a:r>
              <a:rPr lang="tr-TR" sz="2400" b="1" dirty="0">
                <a:solidFill>
                  <a:schemeClr val="accent3">
                    <a:lumMod val="50000"/>
                  </a:schemeClr>
                </a:solidFill>
              </a:rPr>
              <a:t>H</a:t>
            </a:r>
            <a:r>
              <a:rPr lang="tr-TR" sz="2400" b="1" dirty="0" smtClean="0">
                <a:solidFill>
                  <a:schemeClr val="accent3">
                    <a:lumMod val="50000"/>
                  </a:schemeClr>
                </a:solidFill>
              </a:rPr>
              <a:t>arcama </a:t>
            </a:r>
            <a:r>
              <a:rPr lang="tr-TR" sz="2400" b="1" dirty="0">
                <a:solidFill>
                  <a:schemeClr val="accent3">
                    <a:lumMod val="50000"/>
                  </a:schemeClr>
                </a:solidFill>
              </a:rPr>
              <a:t>Y</a:t>
            </a:r>
            <a:r>
              <a:rPr lang="tr-TR" sz="2400" b="1" dirty="0" smtClean="0">
                <a:solidFill>
                  <a:schemeClr val="accent3">
                    <a:lumMod val="50000"/>
                  </a:schemeClr>
                </a:solidFill>
              </a:rPr>
              <a:t>etkilisi </a:t>
            </a:r>
            <a:r>
              <a:rPr lang="tr-TR" sz="2400" b="1" dirty="0">
                <a:solidFill>
                  <a:schemeClr val="accent3">
                    <a:lumMod val="50000"/>
                  </a:schemeClr>
                </a:solidFill>
              </a:rPr>
              <a:t>mutemetlerine verilecek avanslarda;</a:t>
            </a:r>
          </a:p>
          <a:p>
            <a:pPr marL="457200" lvl="0" indent="-457200">
              <a:buFont typeface="+mj-lt"/>
              <a:buAutoNum type="alphaLcParenR"/>
            </a:pPr>
            <a:r>
              <a:rPr lang="tr-TR" sz="2400" dirty="0" smtClean="0">
                <a:solidFill>
                  <a:schemeClr val="accent3">
                    <a:lumMod val="50000"/>
                  </a:schemeClr>
                </a:solidFill>
              </a:rPr>
              <a:t>Belirlenen </a:t>
            </a:r>
            <a:r>
              <a:rPr lang="tr-TR" sz="2400" dirty="0">
                <a:solidFill>
                  <a:schemeClr val="accent3">
                    <a:lumMod val="50000"/>
                  </a:schemeClr>
                </a:solidFill>
              </a:rPr>
              <a:t>sınırlar dahilinde olmak şartıyla, ihtiyaç tutarında avans verilmesi,</a:t>
            </a:r>
          </a:p>
          <a:p>
            <a:pPr marL="457200" lvl="0" indent="-457200">
              <a:buFont typeface="+mj-lt"/>
              <a:buAutoNum type="alphaLcParenR"/>
            </a:pPr>
            <a:r>
              <a:rPr lang="tr-TR" sz="2400" dirty="0" smtClean="0">
                <a:solidFill>
                  <a:schemeClr val="accent3">
                    <a:lumMod val="50000"/>
                  </a:schemeClr>
                </a:solidFill>
              </a:rPr>
              <a:t>Avansın </a:t>
            </a:r>
            <a:r>
              <a:rPr lang="tr-TR" sz="2400" dirty="0">
                <a:solidFill>
                  <a:schemeClr val="accent3">
                    <a:lumMod val="50000"/>
                  </a:schemeClr>
                </a:solidFill>
              </a:rPr>
              <a:t>ivedi ihtiyaçlar için verildiği göz önünde bulundurularak, olağanüstü durumlar dışında alım işine, avansın verildiği tarihten itibaren </a:t>
            </a:r>
            <a:r>
              <a:rPr lang="tr-TR" sz="2400" b="1" u="sng" dirty="0">
                <a:solidFill>
                  <a:schemeClr val="accent3">
                    <a:lumMod val="50000"/>
                  </a:schemeClr>
                </a:solidFill>
              </a:rPr>
              <a:t>en geç beş gün içinde</a:t>
            </a:r>
            <a:r>
              <a:rPr lang="tr-TR" sz="2400" dirty="0">
                <a:solidFill>
                  <a:schemeClr val="accent3">
                    <a:lumMod val="50000"/>
                  </a:schemeClr>
                </a:solidFill>
              </a:rPr>
              <a:t> başlanılması ve varsa </a:t>
            </a:r>
            <a:r>
              <a:rPr lang="tr-TR" sz="2400" b="1" u="sng" dirty="0">
                <a:solidFill>
                  <a:schemeClr val="accent3">
                    <a:lumMod val="50000"/>
                  </a:schemeClr>
                </a:solidFill>
              </a:rPr>
              <a:t>avans artığının son harcama tarihini takip eden üç iş günü içerisinde</a:t>
            </a:r>
            <a:r>
              <a:rPr lang="tr-TR" sz="2400" u="sng" dirty="0">
                <a:solidFill>
                  <a:schemeClr val="accent3">
                    <a:lumMod val="50000"/>
                  </a:schemeClr>
                </a:solidFill>
              </a:rPr>
              <a:t> </a:t>
            </a:r>
            <a:r>
              <a:rPr lang="tr-TR" sz="2400" dirty="0">
                <a:solidFill>
                  <a:schemeClr val="accent3">
                    <a:lumMod val="50000"/>
                  </a:schemeClr>
                </a:solidFill>
              </a:rPr>
              <a:t>iade edilmesi,</a:t>
            </a:r>
          </a:p>
          <a:p>
            <a:pPr marL="457200" indent="-457200">
              <a:buFont typeface="+mj-lt"/>
              <a:buAutoNum type="alphaLcParenR"/>
            </a:pPr>
            <a:r>
              <a:rPr lang="tr-TR" sz="2400" dirty="0" smtClean="0">
                <a:solidFill>
                  <a:schemeClr val="accent3">
                    <a:lumMod val="50000"/>
                  </a:schemeClr>
                </a:solidFill>
              </a:rPr>
              <a:t>Avans </a:t>
            </a:r>
            <a:r>
              <a:rPr lang="tr-TR" sz="2400" dirty="0">
                <a:solidFill>
                  <a:schemeClr val="accent3">
                    <a:lumMod val="50000"/>
                  </a:schemeClr>
                </a:solidFill>
              </a:rPr>
              <a:t>verilmesini gerektiren ihtiyaçların ortadan kalkması halinde avansın, bekletilmeden muhasebe birimi vezne veya banka hesaplarına iade edilmesi</a:t>
            </a:r>
            <a:r>
              <a:rPr lang="tr-TR" sz="2400" dirty="0" smtClean="0">
                <a:solidFill>
                  <a:schemeClr val="accent3">
                    <a:lumMod val="50000"/>
                  </a:schemeClr>
                </a:solidFill>
              </a:rPr>
              <a:t>,</a:t>
            </a:r>
          </a:p>
          <a:p>
            <a:pPr marL="0" indent="0">
              <a:buNone/>
            </a:pPr>
            <a:endParaRPr lang="tr-TR" sz="1100" dirty="0">
              <a:solidFill>
                <a:schemeClr val="accent3">
                  <a:lumMod val="50000"/>
                </a:schemeClr>
              </a:solidFill>
            </a:endParaRPr>
          </a:p>
          <a:p>
            <a:pPr marL="0" indent="0">
              <a:buNone/>
            </a:pPr>
            <a:r>
              <a:rPr lang="tr-TR" sz="1900" i="1" dirty="0" smtClean="0">
                <a:solidFill>
                  <a:schemeClr val="accent5">
                    <a:lumMod val="50000"/>
                  </a:schemeClr>
                </a:solidFill>
              </a:rPr>
              <a:t>29 </a:t>
            </a:r>
            <a:r>
              <a:rPr lang="tr-TR" sz="1900" i="1" dirty="0">
                <a:solidFill>
                  <a:schemeClr val="accent5">
                    <a:lumMod val="50000"/>
                  </a:schemeClr>
                </a:solidFill>
              </a:rPr>
              <a:t>/ </a:t>
            </a:r>
            <a:r>
              <a:rPr lang="tr-TR" sz="1900" i="1" dirty="0" smtClean="0">
                <a:solidFill>
                  <a:schemeClr val="accent5">
                    <a:lumMod val="50000"/>
                  </a:schemeClr>
                </a:solidFill>
              </a:rPr>
              <a:t>03 </a:t>
            </a:r>
            <a:r>
              <a:rPr lang="tr-TR" sz="1900" i="1" dirty="0">
                <a:solidFill>
                  <a:schemeClr val="accent5">
                    <a:lumMod val="50000"/>
                  </a:schemeClr>
                </a:solidFill>
              </a:rPr>
              <a:t>/ 2017 tarih ve </a:t>
            </a:r>
            <a:r>
              <a:rPr lang="tr-TR" sz="1900" i="1" dirty="0" smtClean="0">
                <a:solidFill>
                  <a:schemeClr val="accent5">
                    <a:lumMod val="50000"/>
                  </a:schemeClr>
                </a:solidFill>
              </a:rPr>
              <a:t>1473 </a:t>
            </a:r>
            <a:r>
              <a:rPr lang="tr-TR" sz="1900" i="1" dirty="0">
                <a:solidFill>
                  <a:schemeClr val="accent5">
                    <a:lumMod val="50000"/>
                  </a:schemeClr>
                </a:solidFill>
              </a:rPr>
              <a:t>sayılı Rektörlük talimatı</a:t>
            </a:r>
            <a:r>
              <a:rPr lang="tr-TR" sz="1900" i="1" dirty="0" smtClean="0">
                <a:solidFill>
                  <a:schemeClr val="accent5">
                    <a:lumMod val="50000"/>
                  </a:schemeClr>
                </a:solidFill>
              </a:rPr>
              <a:t>.</a:t>
            </a:r>
            <a:endParaRPr lang="tr-TR" sz="1900" dirty="0">
              <a:solidFill>
                <a:schemeClr val="accent5">
                  <a:lumMod val="50000"/>
                </a:schemeClr>
              </a:solidFill>
            </a:endParaRPr>
          </a:p>
        </p:txBody>
      </p:sp>
      <p:sp>
        <p:nvSpPr>
          <p:cNvPr id="4" name="Unvan 1"/>
          <p:cNvSpPr>
            <a:spLocks noGrp="1"/>
          </p:cNvSpPr>
          <p:nvPr>
            <p:ph type="title"/>
          </p:nvPr>
        </p:nvSpPr>
        <p:spPr>
          <a:xfrm>
            <a:off x="581191" y="863599"/>
            <a:ext cx="11029616" cy="581423"/>
          </a:xfrm>
        </p:spPr>
        <p:txBody>
          <a:bodyPr/>
          <a:lstStyle/>
          <a:p>
            <a:r>
              <a:rPr lang="tr-TR" dirty="0" smtClean="0"/>
              <a:t>ÖN ÖDEME - 3</a:t>
            </a:r>
            <a:endParaRPr lang="tr-TR" dirty="0"/>
          </a:p>
        </p:txBody>
      </p:sp>
    </p:spTree>
    <p:extLst>
      <p:ext uri="{BB962C8B-B14F-4D97-AF65-F5344CB8AC3E}">
        <p14:creationId xmlns:p14="http://schemas.microsoft.com/office/powerpoint/2010/main" val="21579736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001940"/>
          </a:xfrm>
        </p:spPr>
        <p:txBody>
          <a:bodyPr vert="horz" lIns="91440" tIns="45720" rIns="91440" bIns="45720" rtlCol="0" anchor="t">
            <a:normAutofit/>
          </a:bodyPr>
          <a:lstStyle/>
          <a:p>
            <a:pPr marL="0" indent="0">
              <a:buNone/>
            </a:pPr>
            <a:r>
              <a:rPr lang="tr-TR" sz="2400" dirty="0">
                <a:solidFill>
                  <a:schemeClr val="accent3">
                    <a:lumMod val="50000"/>
                  </a:schemeClr>
                </a:solidFill>
              </a:rPr>
              <a:t>Merkezi Yönetim Harcama Belgeleri Yönetmeliğine göre ön ödeme suretiyle yapılacak ödemelerde kullanılan ödeme belgesi aşağıdakilerden hangisidir?  </a:t>
            </a:r>
          </a:p>
          <a:p>
            <a:pPr marL="0" indent="0">
              <a:buNone/>
            </a:pPr>
            <a:r>
              <a:rPr lang="tr-TR" sz="1200" dirty="0">
                <a:solidFill>
                  <a:schemeClr val="accent3">
                    <a:lumMod val="50000"/>
                  </a:schemeClr>
                </a:solidFill>
              </a:rPr>
              <a:t> </a:t>
            </a:r>
          </a:p>
          <a:p>
            <a:pPr marL="0" indent="0">
              <a:buNone/>
            </a:pPr>
            <a:r>
              <a:rPr lang="tr-TR" sz="2400" dirty="0" smtClean="0">
                <a:solidFill>
                  <a:schemeClr val="accent3">
                    <a:lumMod val="50000"/>
                  </a:schemeClr>
                </a:solidFill>
              </a:rPr>
              <a:t>a) Taşınır </a:t>
            </a:r>
            <a:r>
              <a:rPr lang="tr-TR" sz="2400" dirty="0">
                <a:solidFill>
                  <a:schemeClr val="accent3">
                    <a:lumMod val="50000"/>
                  </a:schemeClr>
                </a:solidFill>
              </a:rPr>
              <a:t>İşlem Fişi </a:t>
            </a:r>
            <a:endParaRPr lang="tr-TR" sz="2400" dirty="0" smtClean="0">
              <a:solidFill>
                <a:schemeClr val="accent3">
                  <a:lumMod val="50000"/>
                </a:schemeClr>
              </a:solidFill>
            </a:endParaRPr>
          </a:p>
          <a:p>
            <a:pPr marL="0" indent="0">
              <a:buNone/>
            </a:pPr>
            <a:r>
              <a:rPr lang="tr-TR" sz="2400" dirty="0" smtClean="0">
                <a:solidFill>
                  <a:schemeClr val="accent3">
                    <a:lumMod val="50000"/>
                  </a:schemeClr>
                </a:solidFill>
              </a:rPr>
              <a:t>b</a:t>
            </a:r>
            <a:r>
              <a:rPr lang="tr-TR" sz="2400" dirty="0">
                <a:solidFill>
                  <a:schemeClr val="accent3">
                    <a:lumMod val="50000"/>
                  </a:schemeClr>
                </a:solidFill>
              </a:rPr>
              <a:t>) Piyasa Fiyat Araştırma </a:t>
            </a:r>
            <a:r>
              <a:rPr lang="tr-TR" sz="2400" dirty="0" smtClean="0">
                <a:solidFill>
                  <a:schemeClr val="accent3">
                    <a:lumMod val="50000"/>
                  </a:schemeClr>
                </a:solidFill>
              </a:rPr>
              <a:t>Tutanağı</a:t>
            </a:r>
          </a:p>
          <a:p>
            <a:pPr marL="0" indent="0">
              <a:buNone/>
            </a:pPr>
            <a:r>
              <a:rPr lang="tr-TR" sz="2400" dirty="0" smtClean="0">
                <a:solidFill>
                  <a:schemeClr val="accent3">
                    <a:lumMod val="50000"/>
                  </a:schemeClr>
                </a:solidFill>
              </a:rPr>
              <a:t>c</a:t>
            </a:r>
            <a:r>
              <a:rPr lang="tr-TR" sz="2400" dirty="0">
                <a:solidFill>
                  <a:schemeClr val="accent3">
                    <a:lumMod val="50000"/>
                  </a:schemeClr>
                </a:solidFill>
              </a:rPr>
              <a:t>) Muhasebe İşlem </a:t>
            </a:r>
            <a:r>
              <a:rPr lang="tr-TR" sz="2400" dirty="0" smtClean="0">
                <a:solidFill>
                  <a:schemeClr val="accent3">
                    <a:lumMod val="50000"/>
                  </a:schemeClr>
                </a:solidFill>
              </a:rPr>
              <a:t>Fişi</a:t>
            </a:r>
          </a:p>
          <a:p>
            <a:pPr marL="0" indent="0">
              <a:buNone/>
            </a:pPr>
            <a:r>
              <a:rPr lang="tr-TR" sz="2400" dirty="0" smtClean="0">
                <a:solidFill>
                  <a:schemeClr val="accent3">
                    <a:lumMod val="50000"/>
                  </a:schemeClr>
                </a:solidFill>
              </a:rPr>
              <a:t>d</a:t>
            </a:r>
            <a:r>
              <a:rPr lang="tr-TR" sz="2400" dirty="0">
                <a:solidFill>
                  <a:schemeClr val="accent3">
                    <a:lumMod val="50000"/>
                  </a:schemeClr>
                </a:solidFill>
              </a:rPr>
              <a:t>) Harcama </a:t>
            </a:r>
            <a:r>
              <a:rPr lang="tr-TR" sz="2400" dirty="0" smtClean="0">
                <a:solidFill>
                  <a:schemeClr val="accent3">
                    <a:lumMod val="50000"/>
                  </a:schemeClr>
                </a:solidFill>
              </a:rPr>
              <a:t>Talimatı </a:t>
            </a:r>
          </a:p>
          <a:p>
            <a:pPr marL="0" indent="0">
              <a:buNone/>
            </a:pPr>
            <a:r>
              <a:rPr lang="tr-TR" sz="2400" dirty="0" smtClean="0">
                <a:solidFill>
                  <a:schemeClr val="accent3">
                    <a:lumMod val="50000"/>
                  </a:schemeClr>
                </a:solidFill>
              </a:rPr>
              <a:t>e</a:t>
            </a:r>
            <a:r>
              <a:rPr lang="tr-TR" sz="2400" dirty="0">
                <a:solidFill>
                  <a:schemeClr val="accent3">
                    <a:lumMod val="50000"/>
                  </a:schemeClr>
                </a:solidFill>
              </a:rPr>
              <a:t>) Fatura</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33971040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042756"/>
            <a:ext cx="11029615" cy="4620514"/>
          </a:xfrm>
        </p:spPr>
        <p:txBody>
          <a:bodyPr>
            <a:noAutofit/>
          </a:bodyPr>
          <a:lstStyle/>
          <a:p>
            <a:pPr marL="0" indent="0" fontAlgn="base">
              <a:buNone/>
            </a:pPr>
            <a:r>
              <a:rPr lang="tr-TR" sz="2300" b="1" dirty="0">
                <a:solidFill>
                  <a:schemeClr val="accent3">
                    <a:lumMod val="50000"/>
                  </a:schemeClr>
                </a:solidFill>
              </a:rPr>
              <a:t>Ön Ödeme Usul ve Esasları Hakkında Yönetmelik hükümlerine göre ön ödemelerin mahsubu konusunda aşağıdaki ifadelerden hangisi yanlıştır?</a:t>
            </a:r>
            <a:endParaRPr lang="tr-TR" sz="2300" dirty="0">
              <a:solidFill>
                <a:schemeClr val="accent3">
                  <a:lumMod val="50000"/>
                </a:schemeClr>
              </a:solidFill>
            </a:endParaRPr>
          </a:p>
          <a:p>
            <a:pPr marL="0" lvl="0" indent="0" fontAlgn="base">
              <a:buNone/>
            </a:pPr>
            <a:r>
              <a:rPr lang="tr-TR" sz="2300" dirty="0" smtClean="0">
                <a:solidFill>
                  <a:schemeClr val="accent3">
                    <a:lumMod val="50000"/>
                  </a:schemeClr>
                </a:solidFill>
              </a:rPr>
              <a:t>a) Avansın </a:t>
            </a:r>
            <a:r>
              <a:rPr lang="tr-TR" sz="2300" dirty="0">
                <a:solidFill>
                  <a:schemeClr val="accent3">
                    <a:lumMod val="50000"/>
                  </a:schemeClr>
                </a:solidFill>
              </a:rPr>
              <a:t>verildiği tarihten önceki bir tarihi taşıyan harcama belgesi avansın mahsubunda kabul edilmez</a:t>
            </a:r>
          </a:p>
          <a:p>
            <a:pPr marL="0" indent="0" fontAlgn="base">
              <a:buNone/>
            </a:pPr>
            <a:r>
              <a:rPr lang="tr-TR" sz="2300" dirty="0">
                <a:solidFill>
                  <a:schemeClr val="accent3">
                    <a:lumMod val="50000"/>
                  </a:schemeClr>
                </a:solidFill>
              </a:rPr>
              <a:t>b) Mutemetlerce süresi içinde mahsup edilmeyen krediler hakkında 2004 sayılı İcra ve İflas Kanunu hükümleri </a:t>
            </a:r>
            <a:r>
              <a:rPr lang="tr-TR" sz="2300" dirty="0" smtClean="0">
                <a:solidFill>
                  <a:schemeClr val="accent3">
                    <a:lumMod val="50000"/>
                  </a:schemeClr>
                </a:solidFill>
              </a:rPr>
              <a:t>uygulanır</a:t>
            </a:r>
            <a:r>
              <a:rPr lang="tr-TR" sz="2300" dirty="0">
                <a:solidFill>
                  <a:schemeClr val="accent3">
                    <a:lumMod val="50000"/>
                  </a:schemeClr>
                </a:solidFill>
              </a:rPr>
              <a:t>.</a:t>
            </a:r>
            <a:endParaRPr lang="tr-TR" sz="2300" dirty="0">
              <a:solidFill>
                <a:schemeClr val="accent3">
                  <a:lumMod val="50000"/>
                </a:schemeClr>
              </a:solidFill>
            </a:endParaRPr>
          </a:p>
          <a:p>
            <a:pPr marL="0" indent="0" fontAlgn="base">
              <a:buNone/>
            </a:pPr>
            <a:r>
              <a:rPr lang="tr-TR" sz="2300" dirty="0">
                <a:solidFill>
                  <a:schemeClr val="accent3">
                    <a:lumMod val="50000"/>
                  </a:schemeClr>
                </a:solidFill>
              </a:rPr>
              <a:t>c) Mahsup döneminde verilen harcama belgeleri ön ödemenin yapıldığı tarih ile en geç ait olduğu bütçe yılının son günü arasındaki tarihi taşıması gerekir</a:t>
            </a:r>
          </a:p>
          <a:p>
            <a:pPr marL="0" indent="0">
              <a:buNone/>
            </a:pPr>
            <a:r>
              <a:rPr lang="tr-TR" sz="2300" dirty="0">
                <a:solidFill>
                  <a:schemeClr val="accent3">
                    <a:lumMod val="50000"/>
                  </a:schemeClr>
                </a:solidFill>
              </a:rPr>
              <a:t>d) Mutemet işin tamamlanmasından sonra son harcama tarihini takip eden üç iş günü içinde ön ödeme artığını iade etmek ve süresinde mahsubunu yaparak hesabını kapatmak zorundadır</a:t>
            </a:r>
          </a:p>
        </p:txBody>
      </p:sp>
      <p:sp>
        <p:nvSpPr>
          <p:cNvPr id="4" name="Unvan 1"/>
          <p:cNvSpPr>
            <a:spLocks noGrp="1"/>
          </p:cNvSpPr>
          <p:nvPr>
            <p:ph type="title"/>
          </p:nvPr>
        </p:nvSpPr>
        <p:spPr>
          <a:xfrm>
            <a:off x="581192" y="920520"/>
            <a:ext cx="11029616" cy="512495"/>
          </a:xfrm>
        </p:spPr>
        <p:txBody>
          <a:bodyPr>
            <a:normAutofit fontScale="90000"/>
          </a:bodyPr>
          <a:lstStyle/>
          <a:p>
            <a:r>
              <a:rPr lang="tr-TR" dirty="0" smtClean="0"/>
              <a:t>SORU</a:t>
            </a:r>
            <a:endParaRPr lang="tr-TR" dirty="0"/>
          </a:p>
        </p:txBody>
      </p:sp>
    </p:spTree>
    <p:extLst>
      <p:ext uri="{BB962C8B-B14F-4D97-AF65-F5344CB8AC3E}">
        <p14:creationId xmlns:p14="http://schemas.microsoft.com/office/powerpoint/2010/main" val="2141124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438912" y="630936"/>
            <a:ext cx="11320272" cy="5541264"/>
          </a:xfrm>
          <a:prstGeom prst="rect">
            <a:avLst/>
          </a:prstGeom>
        </p:spPr>
      </p:pic>
    </p:spTree>
    <p:extLst>
      <p:ext uri="{BB962C8B-B14F-4D97-AF65-F5344CB8AC3E}">
        <p14:creationId xmlns:p14="http://schemas.microsoft.com/office/powerpoint/2010/main" val="23995204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56880"/>
          </a:xfrm>
        </p:spPr>
        <p:txBody>
          <a:bodyPr anchor="t">
            <a:normAutofit/>
          </a:bodyPr>
          <a:lstStyle/>
          <a:p>
            <a:pPr marL="0" indent="0">
              <a:buNone/>
            </a:pPr>
            <a:r>
              <a:rPr lang="tr-TR" sz="2400" b="1" dirty="0" smtClean="0">
                <a:solidFill>
                  <a:schemeClr val="accent3">
                    <a:lumMod val="50000"/>
                  </a:schemeClr>
                </a:solidFill>
              </a:rPr>
              <a:t>5018 Sayılı Kamu Mali Yönetimi ve Kontrol Kanunun 40’ıncı Maddesine göre;</a:t>
            </a:r>
          </a:p>
          <a:p>
            <a:pPr marL="0" indent="0">
              <a:buNone/>
            </a:pPr>
            <a:endParaRPr lang="tr-TR" sz="1000" dirty="0">
              <a:solidFill>
                <a:schemeClr val="accent3">
                  <a:lumMod val="50000"/>
                </a:schemeClr>
              </a:solidFill>
            </a:endParaRPr>
          </a:p>
          <a:p>
            <a:pPr>
              <a:buFont typeface="Wingdings" panose="05000000000000000000" pitchFamily="2" charset="2"/>
              <a:buChar char="ü"/>
            </a:pPr>
            <a:r>
              <a:rPr lang="tr-TR" sz="2400" dirty="0">
                <a:solidFill>
                  <a:schemeClr val="accent3">
                    <a:lumMod val="50000"/>
                  </a:schemeClr>
                </a:solidFill>
              </a:rPr>
              <a:t>Herhangi bir gerçek veya tüzel kişi tarafından, </a:t>
            </a:r>
            <a:r>
              <a:rPr lang="tr-TR" sz="2400" b="1" u="sng" dirty="0">
                <a:solidFill>
                  <a:schemeClr val="accent3">
                    <a:lumMod val="50000"/>
                  </a:schemeClr>
                </a:solidFill>
              </a:rPr>
              <a:t>kamu hizmetinin karşılığı olarak veya kamu hizmetleriyle ilişkilendirilerek </a:t>
            </a:r>
            <a:r>
              <a:rPr lang="tr-TR" sz="2400" dirty="0">
                <a:solidFill>
                  <a:schemeClr val="accent3">
                    <a:lumMod val="50000"/>
                  </a:schemeClr>
                </a:solidFill>
              </a:rPr>
              <a:t>bağış veya yardım toplanamaz, benzeri adlar altında tahsilat yapılamaz</a:t>
            </a:r>
            <a:r>
              <a:rPr lang="tr-TR" sz="2400" dirty="0" smtClean="0">
                <a:solidFill>
                  <a:schemeClr val="accent3">
                    <a:lumMod val="50000"/>
                  </a:schemeClr>
                </a:solidFill>
              </a:rPr>
              <a:t>.</a:t>
            </a:r>
            <a:endParaRPr lang="tr-TR" sz="2400" dirty="0">
              <a:solidFill>
                <a:schemeClr val="accent3">
                  <a:lumMod val="50000"/>
                </a:schemeClr>
              </a:solidFill>
            </a:endParaRPr>
          </a:p>
          <a:p>
            <a:pPr>
              <a:buFont typeface="Wingdings" panose="05000000000000000000" pitchFamily="2" charset="2"/>
              <a:buChar char="ü"/>
            </a:pPr>
            <a:r>
              <a:rPr lang="tr-TR" sz="2400" dirty="0">
                <a:solidFill>
                  <a:schemeClr val="accent3">
                    <a:lumMod val="50000"/>
                  </a:schemeClr>
                </a:solidFill>
              </a:rPr>
              <a:t>Kamu idarelerine yapılan her türlü bağış ve yardımlar </a:t>
            </a:r>
            <a:r>
              <a:rPr lang="tr-TR" sz="2400" dirty="0" smtClean="0">
                <a:solidFill>
                  <a:schemeClr val="accent3">
                    <a:lumMod val="50000"/>
                  </a:schemeClr>
                </a:solidFill>
              </a:rPr>
              <a:t>gelir </a:t>
            </a:r>
            <a:r>
              <a:rPr lang="tr-TR" sz="2400" dirty="0">
                <a:solidFill>
                  <a:schemeClr val="accent3">
                    <a:lumMod val="50000"/>
                  </a:schemeClr>
                </a:solidFill>
              </a:rPr>
              <a:t>kaydedilir. </a:t>
            </a:r>
            <a:endParaRPr lang="tr-TR" sz="2400" dirty="0" smtClean="0">
              <a:solidFill>
                <a:schemeClr val="accent3">
                  <a:lumMod val="50000"/>
                </a:schemeClr>
              </a:solidFill>
            </a:endParaRPr>
          </a:p>
          <a:p>
            <a:pPr>
              <a:buFont typeface="Wingdings" panose="05000000000000000000" pitchFamily="2" charset="2"/>
              <a:buChar char="ü"/>
            </a:pPr>
            <a:r>
              <a:rPr lang="tr-TR" sz="2400" dirty="0" smtClean="0">
                <a:solidFill>
                  <a:schemeClr val="accent3">
                    <a:lumMod val="50000"/>
                  </a:schemeClr>
                </a:solidFill>
              </a:rPr>
              <a:t>Nakdi </a:t>
            </a:r>
            <a:r>
              <a:rPr lang="tr-TR" sz="2400" dirty="0">
                <a:solidFill>
                  <a:schemeClr val="accent3">
                    <a:lumMod val="50000"/>
                  </a:schemeClr>
                </a:solidFill>
              </a:rPr>
              <a:t>olmayan bağış ve yardımlar, ilgili mevzuatına göre değerlemeye tâbi tutularak kayıtlara alınır. </a:t>
            </a:r>
          </a:p>
          <a:p>
            <a:pPr marL="0" indent="0">
              <a:buNone/>
            </a:pPr>
            <a:endParaRPr lang="tr-TR" sz="1000" i="1" dirty="0" smtClean="0">
              <a:solidFill>
                <a:schemeClr val="accent5">
                  <a:lumMod val="50000"/>
                </a:schemeClr>
              </a:solidFill>
            </a:endParaRPr>
          </a:p>
          <a:p>
            <a:pPr marL="0" indent="0">
              <a:buNone/>
            </a:pPr>
            <a:r>
              <a:rPr lang="tr-TR" sz="1900" i="1" dirty="0">
                <a:solidFill>
                  <a:schemeClr val="accent5">
                    <a:lumMod val="50000"/>
                  </a:schemeClr>
                </a:solidFill>
              </a:rPr>
              <a:t>1</a:t>
            </a:r>
            <a:r>
              <a:rPr lang="tr-TR" sz="1900" i="1" dirty="0" smtClean="0">
                <a:solidFill>
                  <a:schemeClr val="accent5">
                    <a:lumMod val="50000"/>
                  </a:schemeClr>
                </a:solidFill>
              </a:rPr>
              <a:t>7 </a:t>
            </a:r>
            <a:r>
              <a:rPr lang="tr-TR" sz="1900" i="1" dirty="0">
                <a:solidFill>
                  <a:schemeClr val="accent5">
                    <a:lumMod val="50000"/>
                  </a:schemeClr>
                </a:solidFill>
              </a:rPr>
              <a:t>/ </a:t>
            </a:r>
            <a:r>
              <a:rPr lang="tr-TR" sz="1900" i="1" dirty="0" smtClean="0">
                <a:solidFill>
                  <a:schemeClr val="accent5">
                    <a:lumMod val="50000"/>
                  </a:schemeClr>
                </a:solidFill>
              </a:rPr>
              <a:t>03 </a:t>
            </a:r>
            <a:r>
              <a:rPr lang="tr-TR" sz="1900" i="1" dirty="0">
                <a:solidFill>
                  <a:schemeClr val="accent5">
                    <a:lumMod val="50000"/>
                  </a:schemeClr>
                </a:solidFill>
              </a:rPr>
              <a:t>/ </a:t>
            </a:r>
            <a:r>
              <a:rPr lang="tr-TR" sz="1900" i="1" dirty="0" smtClean="0">
                <a:solidFill>
                  <a:schemeClr val="accent5">
                    <a:lumMod val="50000"/>
                  </a:schemeClr>
                </a:solidFill>
              </a:rPr>
              <a:t>2016 </a:t>
            </a:r>
            <a:r>
              <a:rPr lang="tr-TR" sz="1900" i="1" dirty="0">
                <a:solidFill>
                  <a:schemeClr val="accent5">
                    <a:lumMod val="50000"/>
                  </a:schemeClr>
                </a:solidFill>
              </a:rPr>
              <a:t>tarih ve </a:t>
            </a:r>
            <a:r>
              <a:rPr lang="tr-TR" sz="1900" i="1" dirty="0" smtClean="0">
                <a:solidFill>
                  <a:schemeClr val="accent5">
                    <a:lumMod val="50000"/>
                  </a:schemeClr>
                </a:solidFill>
              </a:rPr>
              <a:t>1009 </a:t>
            </a:r>
            <a:r>
              <a:rPr lang="tr-TR" sz="1900" i="1" dirty="0">
                <a:solidFill>
                  <a:schemeClr val="accent5">
                    <a:lumMod val="50000"/>
                  </a:schemeClr>
                </a:solidFill>
              </a:rPr>
              <a:t>sayılı Rektörlük talimatı</a:t>
            </a:r>
            <a:r>
              <a:rPr lang="tr-TR" sz="1900" i="1" dirty="0" smtClean="0">
                <a:solidFill>
                  <a:schemeClr val="accent5">
                    <a:lumMod val="50000"/>
                  </a:schemeClr>
                </a:solidFill>
              </a:rPr>
              <a:t>.</a:t>
            </a:r>
            <a:endParaRPr lang="tr-TR" sz="1900" dirty="0">
              <a:solidFill>
                <a:schemeClr val="accent5">
                  <a:lumMod val="50000"/>
                </a:schemeClr>
              </a:solidFill>
            </a:endParaRPr>
          </a:p>
        </p:txBody>
      </p:sp>
      <p:sp>
        <p:nvSpPr>
          <p:cNvPr id="4" name="Unvan 1"/>
          <p:cNvSpPr>
            <a:spLocks noGrp="1"/>
          </p:cNvSpPr>
          <p:nvPr>
            <p:ph type="title"/>
          </p:nvPr>
        </p:nvSpPr>
        <p:spPr>
          <a:xfrm>
            <a:off x="581191" y="863599"/>
            <a:ext cx="11029616" cy="581423"/>
          </a:xfrm>
        </p:spPr>
        <p:txBody>
          <a:bodyPr/>
          <a:lstStyle/>
          <a:p>
            <a:r>
              <a:rPr lang="tr-TR" dirty="0" smtClean="0"/>
              <a:t>BAĞIŞ ve yardımlar - 1</a:t>
            </a:r>
            <a:endParaRPr lang="tr-TR" dirty="0"/>
          </a:p>
        </p:txBody>
      </p:sp>
    </p:spTree>
    <p:extLst>
      <p:ext uri="{BB962C8B-B14F-4D97-AF65-F5344CB8AC3E}">
        <p14:creationId xmlns:p14="http://schemas.microsoft.com/office/powerpoint/2010/main" val="17141037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1" y="2226216"/>
            <a:ext cx="11029615" cy="4256880"/>
          </a:xfrm>
        </p:spPr>
        <p:txBody>
          <a:bodyPr anchor="t">
            <a:normAutofit/>
          </a:bodyPr>
          <a:lstStyle/>
          <a:p>
            <a:pPr marL="0" indent="0">
              <a:buNone/>
            </a:pPr>
            <a:r>
              <a:rPr lang="tr-TR" sz="2400" dirty="0">
                <a:solidFill>
                  <a:schemeClr val="accent3">
                    <a:lumMod val="50000"/>
                  </a:schemeClr>
                </a:solidFill>
              </a:rPr>
              <a:t>Kamu yararına kullanılmak üzere kamu idarelerine yapılan şartlı bağış ve yardımlar, </a:t>
            </a:r>
            <a:endParaRPr lang="tr-TR" sz="2400" dirty="0" smtClean="0">
              <a:solidFill>
                <a:schemeClr val="accent3">
                  <a:lumMod val="50000"/>
                </a:schemeClr>
              </a:solidFill>
            </a:endParaRPr>
          </a:p>
          <a:p>
            <a:pPr marL="0" indent="0">
              <a:buNone/>
            </a:pPr>
            <a:r>
              <a:rPr lang="tr-TR" sz="2400" b="1" u="sng" dirty="0" smtClean="0">
                <a:solidFill>
                  <a:schemeClr val="accent3">
                    <a:lumMod val="50000"/>
                  </a:schemeClr>
                </a:solidFill>
              </a:rPr>
              <a:t>4749 </a:t>
            </a:r>
            <a:r>
              <a:rPr lang="tr-TR" sz="2400" b="1" u="sng" dirty="0">
                <a:solidFill>
                  <a:schemeClr val="accent3">
                    <a:lumMod val="50000"/>
                  </a:schemeClr>
                </a:solidFill>
              </a:rPr>
              <a:t>sayılı Kanun hükümleri saklı kalmak kaydıyla</a:t>
            </a:r>
            <a:r>
              <a:rPr lang="tr-TR" sz="2400" dirty="0">
                <a:solidFill>
                  <a:schemeClr val="accent3">
                    <a:lumMod val="50000"/>
                  </a:schemeClr>
                </a:solidFill>
              </a:rPr>
              <a:t>, hizmeti yapacak idarenin üst yöneticisi tarafından uygun görülmesi halinde, bütçede açılacak bir tertibe gelir ve şart kılındığı amaca harcanmak üzere açılacak bir tertibe ödenek kaydedilir. </a:t>
            </a:r>
            <a:endParaRPr lang="tr-TR" sz="2400" dirty="0" smtClean="0">
              <a:solidFill>
                <a:schemeClr val="accent3">
                  <a:lumMod val="50000"/>
                </a:schemeClr>
              </a:solidFill>
            </a:endParaRPr>
          </a:p>
          <a:p>
            <a:pPr marL="0" indent="0">
              <a:buNone/>
            </a:pPr>
            <a:r>
              <a:rPr lang="tr-TR" sz="2400" dirty="0" smtClean="0">
                <a:solidFill>
                  <a:schemeClr val="accent3">
                    <a:lumMod val="50000"/>
                  </a:schemeClr>
                </a:solidFill>
              </a:rPr>
              <a:t>Bu </a:t>
            </a:r>
            <a:r>
              <a:rPr lang="tr-TR" sz="2400" dirty="0">
                <a:solidFill>
                  <a:schemeClr val="accent3">
                    <a:lumMod val="50000"/>
                  </a:schemeClr>
                </a:solidFill>
              </a:rPr>
              <a:t>ödenekten amaç dışında başka bir tertibe aktarma yapılamaz. </a:t>
            </a:r>
          </a:p>
          <a:p>
            <a:pPr marL="0" indent="0">
              <a:buNone/>
            </a:pPr>
            <a:endParaRPr lang="tr-TR" sz="1900" i="1" dirty="0" smtClean="0">
              <a:solidFill>
                <a:schemeClr val="accent5">
                  <a:lumMod val="50000"/>
                </a:schemeClr>
              </a:solidFill>
            </a:endParaRPr>
          </a:p>
          <a:p>
            <a:pPr marL="0" indent="0">
              <a:buNone/>
            </a:pPr>
            <a:r>
              <a:rPr lang="tr-TR" sz="1900" i="1" dirty="0">
                <a:solidFill>
                  <a:schemeClr val="accent5">
                    <a:lumMod val="50000"/>
                  </a:schemeClr>
                </a:solidFill>
              </a:rPr>
              <a:t>1</a:t>
            </a:r>
            <a:r>
              <a:rPr lang="tr-TR" sz="1900" i="1" dirty="0" smtClean="0">
                <a:solidFill>
                  <a:schemeClr val="accent5">
                    <a:lumMod val="50000"/>
                  </a:schemeClr>
                </a:solidFill>
              </a:rPr>
              <a:t>7 </a:t>
            </a:r>
            <a:r>
              <a:rPr lang="tr-TR" sz="1900" i="1" dirty="0">
                <a:solidFill>
                  <a:schemeClr val="accent5">
                    <a:lumMod val="50000"/>
                  </a:schemeClr>
                </a:solidFill>
              </a:rPr>
              <a:t>/ </a:t>
            </a:r>
            <a:r>
              <a:rPr lang="tr-TR" sz="1900" i="1" dirty="0" smtClean="0">
                <a:solidFill>
                  <a:schemeClr val="accent5">
                    <a:lumMod val="50000"/>
                  </a:schemeClr>
                </a:solidFill>
              </a:rPr>
              <a:t>03 </a:t>
            </a:r>
            <a:r>
              <a:rPr lang="tr-TR" sz="1900" i="1" dirty="0">
                <a:solidFill>
                  <a:schemeClr val="accent5">
                    <a:lumMod val="50000"/>
                  </a:schemeClr>
                </a:solidFill>
              </a:rPr>
              <a:t>/ </a:t>
            </a:r>
            <a:r>
              <a:rPr lang="tr-TR" sz="1900" i="1" dirty="0" smtClean="0">
                <a:solidFill>
                  <a:schemeClr val="accent5">
                    <a:lumMod val="50000"/>
                  </a:schemeClr>
                </a:solidFill>
              </a:rPr>
              <a:t>2016 </a:t>
            </a:r>
            <a:r>
              <a:rPr lang="tr-TR" sz="1900" i="1" dirty="0">
                <a:solidFill>
                  <a:schemeClr val="accent5">
                    <a:lumMod val="50000"/>
                  </a:schemeClr>
                </a:solidFill>
              </a:rPr>
              <a:t>tarih ve </a:t>
            </a:r>
            <a:r>
              <a:rPr lang="tr-TR" sz="1900" i="1" dirty="0" smtClean="0">
                <a:solidFill>
                  <a:schemeClr val="accent5">
                    <a:lumMod val="50000"/>
                  </a:schemeClr>
                </a:solidFill>
              </a:rPr>
              <a:t>1009 </a:t>
            </a:r>
            <a:r>
              <a:rPr lang="tr-TR" sz="1900" i="1" dirty="0">
                <a:solidFill>
                  <a:schemeClr val="accent5">
                    <a:lumMod val="50000"/>
                  </a:schemeClr>
                </a:solidFill>
              </a:rPr>
              <a:t>sayılı Rektörlük talimatı</a:t>
            </a:r>
            <a:r>
              <a:rPr lang="tr-TR" sz="1900" i="1" dirty="0" smtClean="0">
                <a:solidFill>
                  <a:schemeClr val="accent5">
                    <a:lumMod val="50000"/>
                  </a:schemeClr>
                </a:solidFill>
              </a:rPr>
              <a:t>.</a:t>
            </a:r>
            <a:endParaRPr lang="tr-TR" sz="1900" dirty="0">
              <a:solidFill>
                <a:schemeClr val="accent5">
                  <a:lumMod val="50000"/>
                </a:schemeClr>
              </a:solidFill>
            </a:endParaRPr>
          </a:p>
        </p:txBody>
      </p:sp>
      <p:sp>
        <p:nvSpPr>
          <p:cNvPr id="4" name="Unvan 1"/>
          <p:cNvSpPr>
            <a:spLocks noGrp="1"/>
          </p:cNvSpPr>
          <p:nvPr>
            <p:ph type="title"/>
          </p:nvPr>
        </p:nvSpPr>
        <p:spPr>
          <a:xfrm>
            <a:off x="581191" y="863599"/>
            <a:ext cx="11029616" cy="581423"/>
          </a:xfrm>
        </p:spPr>
        <p:txBody>
          <a:bodyPr/>
          <a:lstStyle/>
          <a:p>
            <a:r>
              <a:rPr lang="tr-TR" dirty="0" smtClean="0"/>
              <a:t>BAĞIŞ ve yardımlar - 2</a:t>
            </a:r>
            <a:endParaRPr lang="tr-TR" dirty="0"/>
          </a:p>
        </p:txBody>
      </p:sp>
    </p:spTree>
    <p:extLst>
      <p:ext uri="{BB962C8B-B14F-4D97-AF65-F5344CB8AC3E}">
        <p14:creationId xmlns:p14="http://schemas.microsoft.com/office/powerpoint/2010/main" val="26731554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330032"/>
          </a:xfrm>
        </p:spPr>
        <p:txBody>
          <a:bodyPr>
            <a:normAutofit/>
          </a:bodyPr>
          <a:lstStyle/>
          <a:p>
            <a:pPr marL="0" indent="0">
              <a:buNone/>
            </a:pPr>
            <a:r>
              <a:rPr lang="tr-TR" sz="2400" dirty="0" smtClean="0">
                <a:solidFill>
                  <a:schemeClr val="accent3">
                    <a:lumMod val="50000"/>
                  </a:schemeClr>
                </a:solidFill>
              </a:rPr>
              <a:t>Merkezi Yönetim Muhasebe Yönetmeliğinin 92 Taahhüt Hesabı grubuna ilişkin işlemler başlıklı 472’inci Maddesi ile;</a:t>
            </a:r>
            <a:endParaRPr lang="tr-TR" sz="2400" dirty="0">
              <a:solidFill>
                <a:schemeClr val="accent3">
                  <a:lumMod val="50000"/>
                </a:schemeClr>
              </a:solidFill>
            </a:endParaRPr>
          </a:p>
          <a:p>
            <a:pPr marL="539750" lvl="0" indent="-357188">
              <a:buFont typeface="+mj-lt"/>
              <a:buAutoNum type="alphaLcParenR"/>
            </a:pPr>
            <a:r>
              <a:rPr lang="tr-TR" sz="2400" dirty="0" smtClean="0">
                <a:solidFill>
                  <a:schemeClr val="accent3">
                    <a:lumMod val="50000"/>
                  </a:schemeClr>
                </a:solidFill>
              </a:rPr>
              <a:t>Girişilen gider taahhütlerine ilişkin bilgiler, </a:t>
            </a:r>
            <a:r>
              <a:rPr lang="tr-TR" sz="2400" i="1" u="sng" dirty="0" smtClean="0">
                <a:solidFill>
                  <a:schemeClr val="accent3">
                    <a:lumMod val="50000"/>
                  </a:schemeClr>
                </a:solidFill>
              </a:rPr>
              <a:t>sözleşmenin imzalanmasında itibaren,</a:t>
            </a:r>
            <a:endParaRPr lang="tr-TR" sz="2400" i="1" u="sng" dirty="0">
              <a:solidFill>
                <a:schemeClr val="accent3">
                  <a:lumMod val="50000"/>
                </a:schemeClr>
              </a:solidFill>
            </a:endParaRPr>
          </a:p>
          <a:p>
            <a:pPr marL="539750" lvl="0" indent="-357188">
              <a:buFont typeface="+mj-lt"/>
              <a:buAutoNum type="alphaLcParenR"/>
            </a:pPr>
            <a:r>
              <a:rPr lang="tr-TR" sz="2400" dirty="0" smtClean="0">
                <a:solidFill>
                  <a:schemeClr val="accent3">
                    <a:lumMod val="50000"/>
                  </a:schemeClr>
                </a:solidFill>
              </a:rPr>
              <a:t>Sözleşmeler kanuni nedenlerle veya yargı organlarının kararı ile bozulduğu veya değiştirildiği takdirde, </a:t>
            </a:r>
            <a:r>
              <a:rPr lang="tr-TR" sz="2400" i="1" u="sng" dirty="0" smtClean="0">
                <a:solidFill>
                  <a:schemeClr val="accent3">
                    <a:lumMod val="50000"/>
                  </a:schemeClr>
                </a:solidFill>
              </a:rPr>
              <a:t>bu hususlar harcama birimleri tarafından</a:t>
            </a:r>
            <a:r>
              <a:rPr lang="tr-TR" sz="2400" dirty="0" smtClean="0">
                <a:solidFill>
                  <a:schemeClr val="accent3">
                    <a:lumMod val="50000"/>
                  </a:schemeClr>
                </a:solidFill>
              </a:rPr>
              <a:t>,</a:t>
            </a:r>
            <a:endParaRPr lang="tr-TR" sz="2400" dirty="0">
              <a:solidFill>
                <a:schemeClr val="accent3">
                  <a:lumMod val="50000"/>
                </a:schemeClr>
              </a:solidFill>
            </a:endParaRPr>
          </a:p>
          <a:p>
            <a:pPr marL="539750" indent="-357188">
              <a:buFont typeface="+mj-lt"/>
              <a:buAutoNum type="alphaLcParenR"/>
            </a:pPr>
            <a:r>
              <a:rPr lang="tr-TR" sz="2400" dirty="0" smtClean="0">
                <a:solidFill>
                  <a:schemeClr val="accent3">
                    <a:lumMod val="50000"/>
                  </a:schemeClr>
                </a:solidFill>
              </a:rPr>
              <a:t>Kamu-Özel işbirliği modeli çerçevesinde girişilen taahhütlere ilişkin bilgiler, </a:t>
            </a:r>
            <a:r>
              <a:rPr lang="tr-TR" sz="2400" i="1" u="sng" dirty="0" smtClean="0">
                <a:solidFill>
                  <a:schemeClr val="accent3">
                    <a:lumMod val="50000"/>
                  </a:schemeClr>
                </a:solidFill>
              </a:rPr>
              <a:t>sözleşmenin imzalanmasından itibaren</a:t>
            </a:r>
          </a:p>
          <a:p>
            <a:pPr marL="0" indent="0">
              <a:buNone/>
            </a:pPr>
            <a:r>
              <a:rPr lang="tr-TR" sz="2400" b="1" u="sng" dirty="0" smtClean="0">
                <a:solidFill>
                  <a:schemeClr val="accent3">
                    <a:lumMod val="50000"/>
                  </a:schemeClr>
                </a:solidFill>
              </a:rPr>
              <a:t>En geç 3 iş günü içinde </a:t>
            </a:r>
            <a:r>
              <a:rPr lang="tr-TR" sz="2400" dirty="0" smtClean="0">
                <a:solidFill>
                  <a:schemeClr val="accent3">
                    <a:lumMod val="50000"/>
                  </a:schemeClr>
                </a:solidFill>
              </a:rPr>
              <a:t>Strateji Geliştirme Daire Başkanlığına gönderilmesi</a:t>
            </a:r>
          </a:p>
          <a:p>
            <a:pPr marL="0" indent="0">
              <a:buNone/>
            </a:pPr>
            <a:endParaRPr lang="tr-TR" sz="1100" dirty="0">
              <a:solidFill>
                <a:schemeClr val="accent3">
                  <a:lumMod val="50000"/>
                </a:schemeClr>
              </a:solidFill>
            </a:endParaRPr>
          </a:p>
          <a:p>
            <a:pPr marL="0" indent="0">
              <a:buNone/>
            </a:pPr>
            <a:r>
              <a:rPr lang="tr-TR" sz="1900" i="1" dirty="0" smtClean="0">
                <a:solidFill>
                  <a:schemeClr val="accent5">
                    <a:lumMod val="50000"/>
                  </a:schemeClr>
                </a:solidFill>
              </a:rPr>
              <a:t>07 </a:t>
            </a:r>
            <a:r>
              <a:rPr lang="tr-TR" sz="1900" i="1" dirty="0">
                <a:solidFill>
                  <a:schemeClr val="accent5">
                    <a:lumMod val="50000"/>
                  </a:schemeClr>
                </a:solidFill>
              </a:rPr>
              <a:t>/ </a:t>
            </a:r>
            <a:r>
              <a:rPr lang="tr-TR" sz="1900" i="1" dirty="0" smtClean="0">
                <a:solidFill>
                  <a:schemeClr val="accent5">
                    <a:lumMod val="50000"/>
                  </a:schemeClr>
                </a:solidFill>
              </a:rPr>
              <a:t>03 </a:t>
            </a:r>
            <a:r>
              <a:rPr lang="tr-TR" sz="1900" i="1" dirty="0">
                <a:solidFill>
                  <a:schemeClr val="accent5">
                    <a:lumMod val="50000"/>
                  </a:schemeClr>
                </a:solidFill>
              </a:rPr>
              <a:t>/ </a:t>
            </a:r>
            <a:r>
              <a:rPr lang="tr-TR" sz="1900" i="1" dirty="0" smtClean="0">
                <a:solidFill>
                  <a:schemeClr val="accent5">
                    <a:lumMod val="50000"/>
                  </a:schemeClr>
                </a:solidFill>
              </a:rPr>
              <a:t>2016 </a:t>
            </a:r>
            <a:r>
              <a:rPr lang="tr-TR" sz="1900" i="1" dirty="0">
                <a:solidFill>
                  <a:schemeClr val="accent5">
                    <a:lumMod val="50000"/>
                  </a:schemeClr>
                </a:solidFill>
              </a:rPr>
              <a:t>tarih ve </a:t>
            </a:r>
            <a:r>
              <a:rPr lang="tr-TR" sz="1900" i="1" dirty="0" smtClean="0">
                <a:solidFill>
                  <a:schemeClr val="accent5">
                    <a:lumMod val="50000"/>
                  </a:schemeClr>
                </a:solidFill>
              </a:rPr>
              <a:t>846 </a:t>
            </a:r>
            <a:r>
              <a:rPr lang="tr-TR" sz="1900" i="1" dirty="0">
                <a:solidFill>
                  <a:schemeClr val="accent5">
                    <a:lumMod val="50000"/>
                  </a:schemeClr>
                </a:solidFill>
              </a:rPr>
              <a:t>sayılı Rektörlük talimatı</a:t>
            </a:r>
            <a:r>
              <a:rPr lang="tr-TR" sz="1900" i="1" dirty="0" smtClean="0">
                <a:solidFill>
                  <a:schemeClr val="accent5">
                    <a:lumMod val="50000"/>
                  </a:schemeClr>
                </a:solidFill>
              </a:rPr>
              <a:t>.</a:t>
            </a:r>
            <a:endParaRPr lang="tr-TR" sz="1900" dirty="0">
              <a:solidFill>
                <a:schemeClr val="accent5">
                  <a:lumMod val="50000"/>
                </a:schemeClr>
              </a:solidFill>
            </a:endParaRPr>
          </a:p>
        </p:txBody>
      </p:sp>
      <p:sp>
        <p:nvSpPr>
          <p:cNvPr id="4" name="Unvan 1"/>
          <p:cNvSpPr>
            <a:spLocks noGrp="1"/>
          </p:cNvSpPr>
          <p:nvPr>
            <p:ph type="title"/>
          </p:nvPr>
        </p:nvSpPr>
        <p:spPr>
          <a:xfrm>
            <a:off x="581191" y="863599"/>
            <a:ext cx="11029616" cy="581423"/>
          </a:xfrm>
        </p:spPr>
        <p:txBody>
          <a:bodyPr/>
          <a:lstStyle/>
          <a:p>
            <a:r>
              <a:rPr lang="tr-TR" dirty="0" smtClean="0"/>
              <a:t>SÖZLEŞME VE PROTOKOLLER</a:t>
            </a:r>
            <a:endParaRPr lang="tr-TR" dirty="0"/>
          </a:p>
        </p:txBody>
      </p:sp>
    </p:spTree>
    <p:extLst>
      <p:ext uri="{BB962C8B-B14F-4D97-AF65-F5344CB8AC3E}">
        <p14:creationId xmlns:p14="http://schemas.microsoft.com/office/powerpoint/2010/main" val="13120569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chor="t">
            <a:normAutofit fontScale="92500"/>
          </a:bodyPr>
          <a:lstStyle/>
          <a:p>
            <a:pPr>
              <a:buFont typeface="Wingdings" panose="05000000000000000000" pitchFamily="2" charset="2"/>
              <a:buChar char="§"/>
            </a:pPr>
            <a:r>
              <a:rPr lang="tr-TR" sz="2400" dirty="0" smtClean="0">
                <a:solidFill>
                  <a:schemeClr val="accent3">
                    <a:lumMod val="50000"/>
                  </a:schemeClr>
                </a:solidFill>
              </a:rPr>
              <a:t>5018 </a:t>
            </a:r>
            <a:r>
              <a:rPr lang="tr-TR" sz="2400" dirty="0">
                <a:solidFill>
                  <a:schemeClr val="accent3">
                    <a:lumMod val="50000"/>
                  </a:schemeClr>
                </a:solidFill>
              </a:rPr>
              <a:t>sayılı Kamu Mali Yönetimi ve Kontrol Kanununun 8’inci Maddesinde </a:t>
            </a:r>
            <a:endParaRPr lang="tr-TR" sz="2400" dirty="0" smtClean="0">
              <a:solidFill>
                <a:schemeClr val="accent3">
                  <a:lumMod val="50000"/>
                </a:schemeClr>
              </a:solidFill>
            </a:endParaRPr>
          </a:p>
          <a:p>
            <a:pPr marL="0" indent="0">
              <a:buNone/>
            </a:pPr>
            <a:r>
              <a:rPr lang="tr-TR" sz="2400" i="1" dirty="0" smtClean="0">
                <a:solidFill>
                  <a:schemeClr val="accent3">
                    <a:lumMod val="50000"/>
                  </a:schemeClr>
                </a:solidFill>
              </a:rPr>
              <a:t>“</a:t>
            </a:r>
            <a:r>
              <a:rPr lang="tr-TR" sz="2400" i="1" dirty="0">
                <a:solidFill>
                  <a:schemeClr val="accent3">
                    <a:lumMod val="50000"/>
                  </a:schemeClr>
                </a:solidFill>
              </a:rPr>
              <a:t>Her türlü kamu kaynağının elde edilmesi ve kullanılmasında görevli ve yetkili olanlar, </a:t>
            </a:r>
            <a:r>
              <a:rPr lang="tr-TR" sz="2400" i="1" dirty="0" smtClean="0">
                <a:solidFill>
                  <a:schemeClr val="accent3">
                    <a:lumMod val="50000"/>
                  </a:schemeClr>
                </a:solidFill>
              </a:rPr>
              <a:t>kaynakların </a:t>
            </a:r>
            <a:r>
              <a:rPr lang="tr-TR" sz="2400" i="1" dirty="0">
                <a:solidFill>
                  <a:schemeClr val="accent3">
                    <a:lumMod val="50000"/>
                  </a:schemeClr>
                </a:solidFill>
              </a:rPr>
              <a:t>etkili, ekonomik, verimli ve hukuka uygun olarak elde edilmesinden, </a:t>
            </a:r>
            <a:r>
              <a:rPr lang="tr-TR" sz="2400" i="1" dirty="0" smtClean="0">
                <a:solidFill>
                  <a:schemeClr val="accent3">
                    <a:lumMod val="50000"/>
                  </a:schemeClr>
                </a:solidFill>
              </a:rPr>
              <a:t>kullanılmasından </a:t>
            </a:r>
            <a:r>
              <a:rPr lang="tr-TR" sz="2400" i="1" dirty="0">
                <a:solidFill>
                  <a:schemeClr val="accent3">
                    <a:lumMod val="50000"/>
                  </a:schemeClr>
                </a:solidFill>
              </a:rPr>
              <a:t>ve kötüye kullanılmaması için gerekli önlemlerin alınmasından sorumlu ve </a:t>
            </a:r>
            <a:r>
              <a:rPr lang="tr-TR" sz="2400" i="1" dirty="0" smtClean="0">
                <a:solidFill>
                  <a:schemeClr val="accent3">
                    <a:lumMod val="50000"/>
                  </a:schemeClr>
                </a:solidFill>
              </a:rPr>
              <a:t>yetkili </a:t>
            </a:r>
            <a:r>
              <a:rPr lang="tr-TR" sz="2400" i="1" dirty="0">
                <a:solidFill>
                  <a:schemeClr val="accent3">
                    <a:lumMod val="50000"/>
                  </a:schemeClr>
                </a:solidFill>
              </a:rPr>
              <a:t>kılınmış </a:t>
            </a:r>
            <a:r>
              <a:rPr lang="tr-TR" sz="2400" i="1" dirty="0" smtClean="0">
                <a:solidFill>
                  <a:schemeClr val="accent3">
                    <a:lumMod val="50000"/>
                  </a:schemeClr>
                </a:solidFill>
              </a:rPr>
              <a:t>mercilere </a:t>
            </a:r>
            <a:r>
              <a:rPr lang="tr-TR" sz="2400" i="1" dirty="0">
                <a:solidFill>
                  <a:schemeClr val="accent3">
                    <a:lumMod val="50000"/>
                  </a:schemeClr>
                </a:solidFill>
              </a:rPr>
              <a:t>hesap vermek zorunda”</a:t>
            </a:r>
            <a:r>
              <a:rPr lang="tr-TR" sz="2400" dirty="0">
                <a:solidFill>
                  <a:schemeClr val="accent3">
                    <a:lumMod val="50000"/>
                  </a:schemeClr>
                </a:solidFill>
              </a:rPr>
              <a:t> </a:t>
            </a:r>
            <a:r>
              <a:rPr lang="tr-TR" sz="2400" dirty="0" smtClean="0">
                <a:solidFill>
                  <a:schemeClr val="accent3">
                    <a:lumMod val="50000"/>
                  </a:schemeClr>
                </a:solidFill>
              </a:rPr>
              <a:t>olduğu</a:t>
            </a:r>
          </a:p>
          <a:p>
            <a:pPr>
              <a:buFont typeface="Wingdings" panose="05000000000000000000" pitchFamily="2" charset="2"/>
              <a:buChar char="§"/>
            </a:pPr>
            <a:r>
              <a:rPr lang="tr-TR" sz="2400" dirty="0">
                <a:solidFill>
                  <a:schemeClr val="accent3">
                    <a:lumMod val="50000"/>
                  </a:schemeClr>
                </a:solidFill>
              </a:rPr>
              <a:t>Maliye Bakanlığının 07/07/2017 tarih ve 30117 sayılı Resmi Gazetede yayınlanan </a:t>
            </a:r>
            <a:r>
              <a:rPr lang="tr-TR" sz="2400" i="1" dirty="0">
                <a:solidFill>
                  <a:schemeClr val="accent3">
                    <a:lumMod val="50000"/>
                  </a:schemeClr>
                </a:solidFill>
              </a:rPr>
              <a:t>“Kamu Sosyal Tesislerinin İşletilmesine İlişkin Tebliğ (Sıra No: 2017-6)’</a:t>
            </a:r>
            <a:r>
              <a:rPr lang="tr-TR" sz="2400" i="1" dirty="0" err="1">
                <a:solidFill>
                  <a:schemeClr val="accent3">
                    <a:lumMod val="50000"/>
                  </a:schemeClr>
                </a:solidFill>
              </a:rPr>
              <a:t>nın</a:t>
            </a:r>
            <a:r>
              <a:rPr lang="tr-TR" sz="2400" i="1" dirty="0">
                <a:solidFill>
                  <a:schemeClr val="accent3">
                    <a:lumMod val="50000"/>
                  </a:schemeClr>
                </a:solidFill>
              </a:rPr>
              <a:t> 5’inci Maddesinin 1/a bendinde </a:t>
            </a:r>
            <a:endParaRPr lang="tr-TR" sz="2400" i="1" dirty="0" smtClean="0">
              <a:solidFill>
                <a:schemeClr val="accent3">
                  <a:lumMod val="50000"/>
                </a:schemeClr>
              </a:solidFill>
            </a:endParaRPr>
          </a:p>
          <a:p>
            <a:pPr marL="0" indent="0">
              <a:buNone/>
            </a:pPr>
            <a:r>
              <a:rPr lang="tr-TR" sz="2400" i="1" dirty="0" smtClean="0">
                <a:solidFill>
                  <a:schemeClr val="accent3">
                    <a:lumMod val="50000"/>
                  </a:schemeClr>
                </a:solidFill>
              </a:rPr>
              <a:t>“</a:t>
            </a:r>
            <a:r>
              <a:rPr lang="tr-TR" sz="2400" i="1" dirty="0">
                <a:solidFill>
                  <a:schemeClr val="accent3">
                    <a:lumMod val="50000"/>
                  </a:schemeClr>
                </a:solidFill>
              </a:rPr>
              <a:t>Görev ve unvanı ne olursa olsun hiçbir kişi ve personel sosyal tesislerden ve hizmetlerden bedelini ödemeden yararlandırılmaz.”</a:t>
            </a:r>
            <a:r>
              <a:rPr lang="tr-TR" sz="2400" dirty="0">
                <a:solidFill>
                  <a:schemeClr val="accent3">
                    <a:lumMod val="50000"/>
                  </a:schemeClr>
                </a:solidFill>
              </a:rPr>
              <a:t> hükmü yer </a:t>
            </a:r>
            <a:r>
              <a:rPr lang="tr-TR" sz="2400" dirty="0" smtClean="0">
                <a:solidFill>
                  <a:schemeClr val="accent3">
                    <a:lumMod val="50000"/>
                  </a:schemeClr>
                </a:solidFill>
              </a:rPr>
              <a:t>almakta</a:t>
            </a:r>
            <a:endParaRPr lang="tr-TR" sz="2400" dirty="0">
              <a:solidFill>
                <a:schemeClr val="accent3">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KAMU KAYNAĞININ KULLANIMI - 1</a:t>
            </a:r>
            <a:endParaRPr lang="tr-TR" dirty="0"/>
          </a:p>
        </p:txBody>
      </p:sp>
    </p:spTree>
    <p:extLst>
      <p:ext uri="{BB962C8B-B14F-4D97-AF65-F5344CB8AC3E}">
        <p14:creationId xmlns:p14="http://schemas.microsoft.com/office/powerpoint/2010/main" val="38274206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165713"/>
          </a:xfrm>
        </p:spPr>
        <p:txBody>
          <a:bodyPr anchor="t">
            <a:noAutofit/>
          </a:bodyPr>
          <a:lstStyle/>
          <a:p>
            <a:pPr marL="0" indent="0">
              <a:buNone/>
            </a:pPr>
            <a:r>
              <a:rPr lang="tr-TR" sz="2200" b="1" dirty="0">
                <a:solidFill>
                  <a:schemeClr val="accent3">
                    <a:lumMod val="50000"/>
                  </a:schemeClr>
                </a:solidFill>
              </a:rPr>
              <a:t>4736 sayılı </a:t>
            </a:r>
            <a:r>
              <a:rPr lang="tr-TR" sz="2200" b="1" dirty="0" smtClean="0">
                <a:solidFill>
                  <a:schemeClr val="accent3">
                    <a:lumMod val="50000"/>
                  </a:schemeClr>
                </a:solidFill>
              </a:rPr>
              <a:t>Kanununun </a:t>
            </a:r>
            <a:r>
              <a:rPr lang="tr-TR" sz="2200" b="1" dirty="0">
                <a:solidFill>
                  <a:schemeClr val="accent3">
                    <a:lumMod val="50000"/>
                  </a:schemeClr>
                </a:solidFill>
              </a:rPr>
              <a:t>1’inci Maddesi uyarınca </a:t>
            </a:r>
            <a:endParaRPr lang="tr-TR" sz="2200" b="1" dirty="0" smtClean="0">
              <a:solidFill>
                <a:schemeClr val="accent3">
                  <a:lumMod val="50000"/>
                </a:schemeClr>
              </a:solidFill>
            </a:endParaRPr>
          </a:p>
          <a:p>
            <a:pPr marL="0" indent="0">
              <a:buNone/>
            </a:pPr>
            <a:r>
              <a:rPr lang="tr-TR" sz="2200" i="1" dirty="0" smtClean="0">
                <a:solidFill>
                  <a:schemeClr val="accent3">
                    <a:lumMod val="50000"/>
                  </a:schemeClr>
                </a:solidFill>
              </a:rPr>
              <a:t>“</a:t>
            </a:r>
            <a:r>
              <a:rPr lang="tr-TR" sz="2200" i="1" dirty="0">
                <a:solidFill>
                  <a:schemeClr val="accent3">
                    <a:lumMod val="50000"/>
                  </a:schemeClr>
                </a:solidFill>
              </a:rPr>
              <a:t>Genel bütçeye dahil daireler ile katma bütçeli idareler, bunlara bağlı döner sermayeli kuruluşlar … ile bunların kurdukları birlik, müessese ve işletmeler, özel bütçeli kuruluşlar … ve diğer kamu kurum ve kuruluşlarınca üretilen mal ve hizmet bedellerinde işletmecilik gereği yapılması gereken ticarî indirimler hariç herhangi bir kişi veya kuruma ücretsiz veya indirimli tarife uygulanmaz” </a:t>
            </a:r>
            <a:r>
              <a:rPr lang="tr-TR" sz="2200" dirty="0">
                <a:solidFill>
                  <a:schemeClr val="accent3">
                    <a:lumMod val="50000"/>
                  </a:schemeClr>
                </a:solidFill>
              </a:rPr>
              <a:t>şeklinde düzenlenmiş olup ancak Bakanlar Kurulu muaf tutulacak kişi ve kurumları belirlemeye yetkilidir.</a:t>
            </a:r>
          </a:p>
          <a:p>
            <a:pPr>
              <a:buFont typeface="Wingdings" panose="05000000000000000000" pitchFamily="2" charset="2"/>
              <a:buChar char="§"/>
            </a:pPr>
            <a:r>
              <a:rPr lang="tr-TR" sz="2200" dirty="0">
                <a:solidFill>
                  <a:schemeClr val="accent3">
                    <a:lumMod val="50000"/>
                  </a:schemeClr>
                </a:solidFill>
              </a:rPr>
              <a:t>İ</a:t>
            </a:r>
            <a:r>
              <a:rPr lang="tr-TR" sz="2200" dirty="0" smtClean="0">
                <a:solidFill>
                  <a:schemeClr val="accent3">
                    <a:lumMod val="50000"/>
                  </a:schemeClr>
                </a:solidFill>
              </a:rPr>
              <a:t>lgili </a:t>
            </a:r>
            <a:r>
              <a:rPr lang="tr-TR" sz="2200" dirty="0">
                <a:solidFill>
                  <a:schemeClr val="accent3">
                    <a:lumMod val="50000"/>
                  </a:schemeClr>
                </a:solidFill>
              </a:rPr>
              <a:t>mevzuat gereği her türlü kamu kaynağının elde edilmesi ve kullanılmasında görevli ve yetkili olanlar kamu kaynağında artışa engel veya eksiltmeye neden olacak tedbirlerin alınması ile kamu zararının </a:t>
            </a:r>
            <a:r>
              <a:rPr lang="tr-TR" sz="2200" dirty="0" smtClean="0">
                <a:solidFill>
                  <a:schemeClr val="accent3">
                    <a:lumMod val="50000"/>
                  </a:schemeClr>
                </a:solidFill>
              </a:rPr>
              <a:t>yaratılmaması</a:t>
            </a:r>
          </a:p>
          <a:p>
            <a:pPr marL="0" indent="0">
              <a:buNone/>
            </a:pPr>
            <a:endParaRPr lang="tr-TR" sz="1000" i="1" dirty="0">
              <a:solidFill>
                <a:schemeClr val="accent3">
                  <a:lumMod val="50000"/>
                </a:schemeClr>
              </a:solidFill>
            </a:endParaRPr>
          </a:p>
          <a:p>
            <a:pPr marL="0" indent="0">
              <a:buNone/>
            </a:pPr>
            <a:r>
              <a:rPr lang="tr-TR" i="1" dirty="0" smtClean="0">
                <a:solidFill>
                  <a:schemeClr val="accent5">
                    <a:lumMod val="50000"/>
                  </a:schemeClr>
                </a:solidFill>
              </a:rPr>
              <a:t>23 </a:t>
            </a:r>
            <a:r>
              <a:rPr lang="tr-TR" i="1" dirty="0">
                <a:solidFill>
                  <a:schemeClr val="accent5">
                    <a:lumMod val="50000"/>
                  </a:schemeClr>
                </a:solidFill>
              </a:rPr>
              <a:t>/ </a:t>
            </a:r>
            <a:r>
              <a:rPr lang="tr-TR" i="1" dirty="0" smtClean="0">
                <a:solidFill>
                  <a:schemeClr val="accent5">
                    <a:lumMod val="50000"/>
                  </a:schemeClr>
                </a:solidFill>
              </a:rPr>
              <a:t>10 </a:t>
            </a:r>
            <a:r>
              <a:rPr lang="tr-TR" i="1" dirty="0">
                <a:solidFill>
                  <a:schemeClr val="accent5">
                    <a:lumMod val="50000"/>
                  </a:schemeClr>
                </a:solidFill>
              </a:rPr>
              <a:t>/ </a:t>
            </a:r>
            <a:r>
              <a:rPr lang="tr-TR" i="1" dirty="0" smtClean="0">
                <a:solidFill>
                  <a:schemeClr val="accent5">
                    <a:lumMod val="50000"/>
                  </a:schemeClr>
                </a:solidFill>
              </a:rPr>
              <a:t>2017 </a:t>
            </a:r>
            <a:r>
              <a:rPr lang="tr-TR" i="1" dirty="0">
                <a:solidFill>
                  <a:schemeClr val="accent5">
                    <a:lumMod val="50000"/>
                  </a:schemeClr>
                </a:solidFill>
              </a:rPr>
              <a:t>tarih ve </a:t>
            </a:r>
            <a:r>
              <a:rPr lang="tr-TR" i="1" dirty="0" smtClean="0">
                <a:solidFill>
                  <a:schemeClr val="accent5">
                    <a:lumMod val="50000"/>
                  </a:schemeClr>
                </a:solidFill>
              </a:rPr>
              <a:t>4416 </a:t>
            </a:r>
            <a:r>
              <a:rPr lang="tr-TR" i="1" dirty="0">
                <a:solidFill>
                  <a:schemeClr val="accent5">
                    <a:lumMod val="50000"/>
                  </a:schemeClr>
                </a:solidFill>
              </a:rPr>
              <a:t>sayılı Rektörlük talimatı</a:t>
            </a:r>
            <a:endParaRPr lang="tr-TR" dirty="0">
              <a:solidFill>
                <a:schemeClr val="accent3">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KAMU KAYNAĞININ KULLANIMI - 2</a:t>
            </a:r>
            <a:endParaRPr lang="tr-TR" dirty="0"/>
          </a:p>
        </p:txBody>
      </p:sp>
    </p:spTree>
    <p:extLst>
      <p:ext uri="{BB962C8B-B14F-4D97-AF65-F5344CB8AC3E}">
        <p14:creationId xmlns:p14="http://schemas.microsoft.com/office/powerpoint/2010/main" val="779480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914400"/>
            <a:ext cx="11029616" cy="527236"/>
          </a:xfrm>
        </p:spPr>
        <p:txBody>
          <a:bodyPr/>
          <a:lstStyle/>
          <a:p>
            <a:r>
              <a:rPr lang="tr-TR" dirty="0" smtClean="0"/>
              <a:t>HURDAYA AYIRMA - 1</a:t>
            </a:r>
            <a:endParaRPr lang="tr-TR" dirty="0"/>
          </a:p>
        </p:txBody>
      </p:sp>
      <p:sp>
        <p:nvSpPr>
          <p:cNvPr id="3" name="İçerik Yer Tutucusu 2"/>
          <p:cNvSpPr>
            <a:spLocks noGrp="1"/>
          </p:cNvSpPr>
          <p:nvPr>
            <p:ph idx="1"/>
          </p:nvPr>
        </p:nvSpPr>
        <p:spPr>
          <a:xfrm>
            <a:off x="581192" y="2180496"/>
            <a:ext cx="11029615" cy="4311744"/>
          </a:xfrm>
        </p:spPr>
        <p:txBody>
          <a:bodyPr anchor="t">
            <a:normAutofit/>
          </a:bodyPr>
          <a:lstStyle/>
          <a:p>
            <a:pPr>
              <a:lnSpc>
                <a:spcPct val="80000"/>
              </a:lnSpc>
            </a:pPr>
            <a:r>
              <a:rPr lang="tr-TR" sz="2600" dirty="0">
                <a:solidFill>
                  <a:schemeClr val="accent3">
                    <a:lumMod val="50000"/>
                  </a:schemeClr>
                </a:solidFill>
              </a:rPr>
              <a:t>Taşınır Mal Yönetmeliğin 28’inci Maddesinde </a:t>
            </a:r>
          </a:p>
          <a:p>
            <a:pPr>
              <a:buFont typeface="Wingdings" panose="05000000000000000000" pitchFamily="2" charset="2"/>
              <a:buChar char="ü"/>
            </a:pPr>
            <a:r>
              <a:rPr lang="tr-TR" sz="2800" dirty="0" smtClean="0">
                <a:solidFill>
                  <a:schemeClr val="accent3">
                    <a:lumMod val="50000"/>
                  </a:schemeClr>
                </a:solidFill>
              </a:rPr>
              <a:t>Ekonomik </a:t>
            </a:r>
            <a:r>
              <a:rPr lang="tr-TR" sz="2800" dirty="0">
                <a:solidFill>
                  <a:schemeClr val="accent3">
                    <a:lumMod val="50000"/>
                  </a:schemeClr>
                </a:solidFill>
              </a:rPr>
              <a:t>ömrünü tamamlamış olan </a:t>
            </a:r>
            <a:r>
              <a:rPr lang="tr-TR" sz="2800" dirty="0" smtClean="0">
                <a:solidFill>
                  <a:schemeClr val="accent3">
                    <a:lumMod val="50000"/>
                  </a:schemeClr>
                </a:solidFill>
              </a:rPr>
              <a:t>veya</a:t>
            </a:r>
          </a:p>
          <a:p>
            <a:pPr>
              <a:buFont typeface="Wingdings" panose="05000000000000000000" pitchFamily="2" charset="2"/>
              <a:buChar char="ü"/>
            </a:pPr>
            <a:r>
              <a:rPr lang="tr-TR" sz="2800" dirty="0">
                <a:solidFill>
                  <a:schemeClr val="accent3">
                    <a:lumMod val="50000"/>
                  </a:schemeClr>
                </a:solidFill>
              </a:rPr>
              <a:t>T</a:t>
            </a:r>
            <a:r>
              <a:rPr lang="tr-TR" sz="2800" dirty="0" smtClean="0">
                <a:solidFill>
                  <a:schemeClr val="accent3">
                    <a:lumMod val="50000"/>
                  </a:schemeClr>
                </a:solidFill>
              </a:rPr>
              <a:t>amamlamadığı </a:t>
            </a:r>
            <a:r>
              <a:rPr lang="tr-TR" sz="2800" dirty="0">
                <a:solidFill>
                  <a:schemeClr val="accent3">
                    <a:lumMod val="50000"/>
                  </a:schemeClr>
                </a:solidFill>
              </a:rPr>
              <a:t>halde teknik ve fiziki nedenlerle kullanılmasında yarar görülmeyerek hizmet dışı bırakılması gerektiği ilgililer veya özel mevzuatı çerçevesinde oluşturulan komisyon tarafından bildirilen </a:t>
            </a:r>
            <a:r>
              <a:rPr lang="tr-TR" sz="2800" dirty="0" smtClean="0">
                <a:solidFill>
                  <a:schemeClr val="accent3">
                    <a:lumMod val="50000"/>
                  </a:schemeClr>
                </a:solidFill>
              </a:rPr>
              <a:t>taşınırlar,</a:t>
            </a:r>
          </a:p>
          <a:p>
            <a:pPr>
              <a:buFont typeface="Wingdings" panose="05000000000000000000" pitchFamily="2" charset="2"/>
              <a:buChar char="ü"/>
            </a:pPr>
            <a:r>
              <a:rPr lang="tr-TR" sz="2800" dirty="0">
                <a:solidFill>
                  <a:schemeClr val="accent3">
                    <a:lumMod val="50000"/>
                  </a:schemeClr>
                </a:solidFill>
              </a:rPr>
              <a:t>H</a:t>
            </a:r>
            <a:r>
              <a:rPr lang="tr-TR" sz="2800" dirty="0" smtClean="0">
                <a:solidFill>
                  <a:schemeClr val="accent3">
                    <a:lumMod val="50000"/>
                  </a:schemeClr>
                </a:solidFill>
              </a:rPr>
              <a:t>arcama </a:t>
            </a:r>
            <a:r>
              <a:rPr lang="tr-TR" sz="2800" dirty="0">
                <a:solidFill>
                  <a:schemeClr val="accent3">
                    <a:lumMod val="50000"/>
                  </a:schemeClr>
                </a:solidFill>
              </a:rPr>
              <a:t>yetkilisinin belirleyeceği en  az üç kişi ile oluşturulan komisyon tarafından </a:t>
            </a:r>
            <a:r>
              <a:rPr lang="tr-TR" sz="2800" dirty="0" smtClean="0">
                <a:solidFill>
                  <a:schemeClr val="accent3">
                    <a:lumMod val="50000"/>
                  </a:schemeClr>
                </a:solidFill>
              </a:rPr>
              <a:t>değerlendirilerek </a:t>
            </a:r>
          </a:p>
          <a:p>
            <a:pPr marL="0" indent="0">
              <a:buNone/>
            </a:pPr>
            <a:r>
              <a:rPr lang="tr-TR" sz="2800" dirty="0" smtClean="0">
                <a:solidFill>
                  <a:schemeClr val="accent3">
                    <a:lumMod val="50000"/>
                  </a:schemeClr>
                </a:solidFill>
              </a:rPr>
              <a:t>dayanıklı </a:t>
            </a:r>
            <a:r>
              <a:rPr lang="tr-TR" sz="2800" dirty="0">
                <a:solidFill>
                  <a:schemeClr val="accent3">
                    <a:lumMod val="50000"/>
                  </a:schemeClr>
                </a:solidFill>
              </a:rPr>
              <a:t>taşınırların hurdaya </a:t>
            </a:r>
            <a:r>
              <a:rPr lang="tr-TR" sz="2800" dirty="0" smtClean="0">
                <a:solidFill>
                  <a:schemeClr val="accent3">
                    <a:lumMod val="50000"/>
                  </a:schemeClr>
                </a:solidFill>
              </a:rPr>
              <a:t>ayrılır.</a:t>
            </a:r>
            <a:endParaRPr lang="tr-TR" sz="2800" dirty="0">
              <a:solidFill>
                <a:schemeClr val="accent3">
                  <a:lumMod val="50000"/>
                </a:schemeClr>
              </a:solidFill>
            </a:endParaRPr>
          </a:p>
        </p:txBody>
      </p:sp>
    </p:spTree>
    <p:extLst>
      <p:ext uri="{BB962C8B-B14F-4D97-AF65-F5344CB8AC3E}">
        <p14:creationId xmlns:p14="http://schemas.microsoft.com/office/powerpoint/2010/main" val="27899970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430616"/>
          </a:xfrm>
        </p:spPr>
        <p:txBody>
          <a:bodyPr>
            <a:normAutofit fontScale="92500" lnSpcReduction="20000"/>
          </a:bodyPr>
          <a:lstStyle/>
          <a:p>
            <a:pPr marL="0" lvl="0" indent="0">
              <a:buNone/>
            </a:pPr>
            <a:r>
              <a:rPr lang="tr-TR" sz="2800" dirty="0" smtClean="0">
                <a:solidFill>
                  <a:schemeClr val="accent3">
                    <a:lumMod val="50000"/>
                  </a:schemeClr>
                </a:solidFill>
              </a:rPr>
              <a:t>Dayanıklı </a:t>
            </a:r>
            <a:r>
              <a:rPr lang="tr-TR" sz="2800" dirty="0">
                <a:solidFill>
                  <a:schemeClr val="accent3">
                    <a:lumMod val="50000"/>
                  </a:schemeClr>
                </a:solidFill>
              </a:rPr>
              <a:t>taşınırın hurdaya ayrılma nedeniyle taşınır kayıtlarından çıkış </a:t>
            </a:r>
            <a:r>
              <a:rPr lang="tr-TR" sz="2800" dirty="0" smtClean="0">
                <a:solidFill>
                  <a:schemeClr val="accent3">
                    <a:lumMod val="50000"/>
                  </a:schemeClr>
                </a:solidFill>
              </a:rPr>
              <a:t>işlemleri, Taşınır </a:t>
            </a:r>
            <a:r>
              <a:rPr lang="tr-TR" sz="2800" dirty="0">
                <a:solidFill>
                  <a:schemeClr val="accent3">
                    <a:lumMod val="50000"/>
                  </a:schemeClr>
                </a:solidFill>
              </a:rPr>
              <a:t>İşlem Fişin ekine kayıttan Düşme Teklif ve Onay </a:t>
            </a:r>
            <a:r>
              <a:rPr lang="tr-TR" sz="2800" dirty="0" smtClean="0">
                <a:solidFill>
                  <a:schemeClr val="accent3">
                    <a:lumMod val="50000"/>
                  </a:schemeClr>
                </a:solidFill>
              </a:rPr>
              <a:t>Tutanağı düzenlenir.</a:t>
            </a:r>
            <a:endParaRPr lang="tr-TR" sz="2800" dirty="0">
              <a:solidFill>
                <a:schemeClr val="accent3">
                  <a:lumMod val="50000"/>
                </a:schemeClr>
              </a:solidFill>
            </a:endParaRPr>
          </a:p>
          <a:p>
            <a:pPr marL="0" indent="0">
              <a:buNone/>
            </a:pPr>
            <a:endParaRPr lang="tr-TR" sz="1100" dirty="0">
              <a:solidFill>
                <a:schemeClr val="accent3">
                  <a:lumMod val="50000"/>
                </a:schemeClr>
              </a:solidFill>
            </a:endParaRPr>
          </a:p>
          <a:p>
            <a:pPr lvl="0"/>
            <a:r>
              <a:rPr lang="tr-TR" sz="2800" dirty="0">
                <a:solidFill>
                  <a:schemeClr val="accent3">
                    <a:lumMod val="50000"/>
                  </a:schemeClr>
                </a:solidFill>
              </a:rPr>
              <a:t>Üniversitemiz sabit yatırımlarına ilişkin birimlerinin </a:t>
            </a:r>
            <a:endParaRPr lang="tr-TR" sz="2800" dirty="0" smtClean="0">
              <a:solidFill>
                <a:schemeClr val="accent3">
                  <a:lumMod val="50000"/>
                </a:schemeClr>
              </a:solidFill>
            </a:endParaRPr>
          </a:p>
          <a:p>
            <a:pPr marL="539750" lvl="0" indent="-274638">
              <a:buFont typeface="Arial" panose="020B0604020202020204" pitchFamily="34" charset="0"/>
              <a:buChar char="•"/>
            </a:pPr>
            <a:r>
              <a:rPr lang="tr-TR" sz="2800" b="1" u="sng" dirty="0" smtClean="0">
                <a:solidFill>
                  <a:schemeClr val="accent3">
                    <a:lumMod val="50000"/>
                  </a:schemeClr>
                </a:solidFill>
              </a:rPr>
              <a:t>çeşitli </a:t>
            </a:r>
            <a:r>
              <a:rPr lang="tr-TR" sz="2800" b="1" u="sng" dirty="0">
                <a:solidFill>
                  <a:schemeClr val="accent3">
                    <a:lumMod val="50000"/>
                  </a:schemeClr>
                </a:solidFill>
              </a:rPr>
              <a:t>yenileme, </a:t>
            </a:r>
            <a:endParaRPr lang="tr-TR" sz="2800" b="1" u="sng" dirty="0" smtClean="0">
              <a:solidFill>
                <a:schemeClr val="accent3">
                  <a:lumMod val="50000"/>
                </a:schemeClr>
              </a:solidFill>
            </a:endParaRPr>
          </a:p>
          <a:p>
            <a:pPr marL="539750" lvl="0" indent="-274638">
              <a:buFont typeface="Arial" panose="020B0604020202020204" pitchFamily="34" charset="0"/>
              <a:buChar char="•"/>
            </a:pPr>
            <a:r>
              <a:rPr lang="tr-TR" sz="2800" b="1" u="sng" dirty="0" smtClean="0">
                <a:solidFill>
                  <a:schemeClr val="accent3">
                    <a:lumMod val="50000"/>
                  </a:schemeClr>
                </a:solidFill>
              </a:rPr>
              <a:t>kapasite </a:t>
            </a:r>
            <a:r>
              <a:rPr lang="tr-TR" sz="2800" b="1" u="sng" dirty="0">
                <a:solidFill>
                  <a:schemeClr val="accent3">
                    <a:lumMod val="50000"/>
                  </a:schemeClr>
                </a:solidFill>
              </a:rPr>
              <a:t>artırımı, </a:t>
            </a:r>
            <a:endParaRPr lang="tr-TR" sz="2800" b="1" u="sng" dirty="0" smtClean="0">
              <a:solidFill>
                <a:schemeClr val="accent3">
                  <a:lumMod val="50000"/>
                </a:schemeClr>
              </a:solidFill>
            </a:endParaRPr>
          </a:p>
          <a:p>
            <a:pPr marL="539750" lvl="0" indent="-274638">
              <a:buFont typeface="Arial" panose="020B0604020202020204" pitchFamily="34" charset="0"/>
              <a:buChar char="•"/>
            </a:pPr>
            <a:r>
              <a:rPr lang="tr-TR" sz="2800" b="1" u="sng" dirty="0" smtClean="0">
                <a:solidFill>
                  <a:schemeClr val="accent3">
                    <a:lumMod val="50000"/>
                  </a:schemeClr>
                </a:solidFill>
              </a:rPr>
              <a:t>tamirat</a:t>
            </a:r>
            <a:r>
              <a:rPr lang="tr-TR" sz="2800" b="1" u="sng" dirty="0">
                <a:solidFill>
                  <a:schemeClr val="accent3">
                    <a:lumMod val="50000"/>
                  </a:schemeClr>
                </a:solidFill>
              </a:rPr>
              <a:t>, </a:t>
            </a:r>
            <a:endParaRPr lang="tr-TR" sz="2800" b="1" u="sng" dirty="0" smtClean="0">
              <a:solidFill>
                <a:schemeClr val="accent3">
                  <a:lumMod val="50000"/>
                </a:schemeClr>
              </a:solidFill>
            </a:endParaRPr>
          </a:p>
          <a:p>
            <a:pPr marL="539750" lvl="0" indent="-274638">
              <a:buFont typeface="Arial" panose="020B0604020202020204" pitchFamily="34" charset="0"/>
              <a:buChar char="•"/>
            </a:pPr>
            <a:r>
              <a:rPr lang="tr-TR" sz="2800" b="1" u="sng" dirty="0" smtClean="0">
                <a:solidFill>
                  <a:schemeClr val="accent3">
                    <a:lumMod val="50000"/>
                  </a:schemeClr>
                </a:solidFill>
              </a:rPr>
              <a:t>onarım </a:t>
            </a:r>
            <a:r>
              <a:rPr lang="tr-TR" sz="2800" b="1" u="sng" dirty="0">
                <a:solidFill>
                  <a:schemeClr val="accent3">
                    <a:lumMod val="50000"/>
                  </a:schemeClr>
                </a:solidFill>
              </a:rPr>
              <a:t>vb. </a:t>
            </a:r>
            <a:endParaRPr lang="tr-TR" sz="2800" b="1" u="sng" dirty="0" smtClean="0">
              <a:solidFill>
                <a:schemeClr val="accent3">
                  <a:lumMod val="50000"/>
                </a:schemeClr>
              </a:solidFill>
            </a:endParaRPr>
          </a:p>
          <a:p>
            <a:pPr marL="0" lvl="0" indent="0">
              <a:buNone/>
            </a:pPr>
            <a:r>
              <a:rPr lang="tr-TR" sz="2800" dirty="0" smtClean="0">
                <a:solidFill>
                  <a:schemeClr val="accent3">
                    <a:lumMod val="50000"/>
                  </a:schemeClr>
                </a:solidFill>
              </a:rPr>
              <a:t>nedenlerle </a:t>
            </a:r>
            <a:r>
              <a:rPr lang="tr-TR" sz="2800" dirty="0">
                <a:solidFill>
                  <a:schemeClr val="accent3">
                    <a:lumMod val="50000"/>
                  </a:schemeClr>
                </a:solidFill>
              </a:rPr>
              <a:t>ortaya çıkan çeşitli demirbaş ve mütemmim cüz-i ve diğer malzemelerden hurdaya </a:t>
            </a:r>
            <a:r>
              <a:rPr lang="tr-TR" sz="2800" dirty="0" smtClean="0">
                <a:solidFill>
                  <a:schemeClr val="accent3">
                    <a:lumMod val="50000"/>
                  </a:schemeClr>
                </a:solidFill>
              </a:rPr>
              <a:t>ayrılması.</a:t>
            </a:r>
            <a:endParaRPr lang="tr-TR" sz="2800" dirty="0">
              <a:solidFill>
                <a:schemeClr val="accent3">
                  <a:lumMod val="50000"/>
                </a:schemeClr>
              </a:solidFill>
            </a:endParaRPr>
          </a:p>
        </p:txBody>
      </p:sp>
      <p:sp>
        <p:nvSpPr>
          <p:cNvPr id="4" name="Unvan 1"/>
          <p:cNvSpPr txBox="1">
            <a:spLocks/>
          </p:cNvSpPr>
          <p:nvPr/>
        </p:nvSpPr>
        <p:spPr>
          <a:xfrm>
            <a:off x="581191" y="914400"/>
            <a:ext cx="11029616" cy="52723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HURDAYA AYIRMA - 2</a:t>
            </a:r>
            <a:endParaRPr lang="tr-TR" dirty="0"/>
          </a:p>
        </p:txBody>
      </p:sp>
    </p:spTree>
    <p:extLst>
      <p:ext uri="{BB962C8B-B14F-4D97-AF65-F5344CB8AC3E}">
        <p14:creationId xmlns:p14="http://schemas.microsoft.com/office/powerpoint/2010/main" val="8050535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330032"/>
          </a:xfrm>
        </p:spPr>
        <p:txBody>
          <a:bodyPr anchor="t">
            <a:noAutofit/>
          </a:bodyPr>
          <a:lstStyle/>
          <a:p>
            <a:pPr marL="0" indent="0">
              <a:buNone/>
            </a:pPr>
            <a:r>
              <a:rPr lang="tr-TR" sz="2200" b="1" dirty="0">
                <a:solidFill>
                  <a:schemeClr val="accent3">
                    <a:lumMod val="50000"/>
                  </a:schemeClr>
                </a:solidFill>
              </a:rPr>
              <a:t>Hurdaların Muhafazası:</a:t>
            </a:r>
            <a:endParaRPr lang="tr-TR" sz="2200" dirty="0">
              <a:solidFill>
                <a:schemeClr val="accent3">
                  <a:lumMod val="50000"/>
                </a:schemeClr>
              </a:solidFill>
            </a:endParaRPr>
          </a:p>
          <a:p>
            <a:pPr marL="0" indent="0">
              <a:buNone/>
            </a:pPr>
            <a:r>
              <a:rPr lang="tr-TR" sz="2200" dirty="0" smtClean="0">
                <a:solidFill>
                  <a:schemeClr val="accent3">
                    <a:lumMod val="50000"/>
                  </a:schemeClr>
                </a:solidFill>
              </a:rPr>
              <a:t>Üniversitemiz </a:t>
            </a:r>
            <a:r>
              <a:rPr lang="tr-TR" sz="2200" dirty="0">
                <a:solidFill>
                  <a:schemeClr val="accent3">
                    <a:lumMod val="50000"/>
                  </a:schemeClr>
                </a:solidFill>
              </a:rPr>
              <a:t>bünyesinde çıkan hurdaların değerlendirilme öncesi; muhafaza edilmesi, depolanması, </a:t>
            </a:r>
            <a:r>
              <a:rPr lang="tr-TR" sz="2200" dirty="0" err="1">
                <a:solidFill>
                  <a:schemeClr val="accent3">
                    <a:lumMod val="50000"/>
                  </a:schemeClr>
                </a:solidFill>
              </a:rPr>
              <a:t>Beytepe</a:t>
            </a:r>
            <a:r>
              <a:rPr lang="tr-TR" sz="2200" dirty="0">
                <a:solidFill>
                  <a:schemeClr val="accent3">
                    <a:lumMod val="50000"/>
                  </a:schemeClr>
                </a:solidFill>
              </a:rPr>
              <a:t> ana hurda deposuna </a:t>
            </a:r>
            <a:r>
              <a:rPr lang="tr-TR" sz="2200" dirty="0" smtClean="0">
                <a:solidFill>
                  <a:schemeClr val="accent3">
                    <a:lumMod val="50000"/>
                  </a:schemeClr>
                </a:solidFill>
              </a:rPr>
              <a:t>nakledilmesi </a:t>
            </a:r>
            <a:r>
              <a:rPr lang="tr-TR" sz="2200" dirty="0">
                <a:solidFill>
                  <a:schemeClr val="accent3">
                    <a:lumMod val="50000"/>
                  </a:schemeClr>
                </a:solidFill>
              </a:rPr>
              <a:t>ve teslimi için;</a:t>
            </a:r>
          </a:p>
          <a:p>
            <a:r>
              <a:rPr lang="tr-TR" sz="2200" b="1" dirty="0" err="1" smtClean="0">
                <a:solidFill>
                  <a:schemeClr val="accent3">
                    <a:lumMod val="50000"/>
                  </a:schemeClr>
                </a:solidFill>
              </a:rPr>
              <a:t>Sıhhıye</a:t>
            </a:r>
            <a:r>
              <a:rPr lang="tr-TR" sz="2200" dirty="0" err="1" smtClean="0">
                <a:solidFill>
                  <a:schemeClr val="accent3">
                    <a:lumMod val="50000"/>
                  </a:schemeClr>
                </a:solidFill>
              </a:rPr>
              <a:t>’de</a:t>
            </a:r>
            <a:r>
              <a:rPr lang="tr-TR" sz="2200" dirty="0" smtClean="0">
                <a:solidFill>
                  <a:schemeClr val="accent3">
                    <a:lumMod val="50000"/>
                  </a:schemeClr>
                </a:solidFill>
              </a:rPr>
              <a:t> </a:t>
            </a:r>
            <a:r>
              <a:rPr lang="tr-TR" sz="2200" dirty="0">
                <a:solidFill>
                  <a:schemeClr val="accent3">
                    <a:lumMod val="50000"/>
                  </a:schemeClr>
                </a:solidFill>
              </a:rPr>
              <a:t>Hasan Özsoy, (Genel Sekreterlik Tel:1003 -1004), bulunmadığında Yüksel Güner Strateji Geliştirme Daire Başkanlığı Tel: 1043)</a:t>
            </a:r>
          </a:p>
          <a:p>
            <a:r>
              <a:rPr lang="tr-TR" sz="2200" b="1" dirty="0" err="1" smtClean="0">
                <a:solidFill>
                  <a:schemeClr val="accent3">
                    <a:lumMod val="50000"/>
                  </a:schemeClr>
                </a:solidFill>
              </a:rPr>
              <a:t>Hastaneler</a:t>
            </a:r>
            <a:r>
              <a:rPr lang="tr-TR" sz="2200" dirty="0" err="1" smtClean="0">
                <a:solidFill>
                  <a:schemeClr val="accent3">
                    <a:lumMod val="50000"/>
                  </a:schemeClr>
                </a:solidFill>
              </a:rPr>
              <a:t>’de</a:t>
            </a:r>
            <a:r>
              <a:rPr lang="tr-TR" sz="2200" dirty="0" smtClean="0">
                <a:solidFill>
                  <a:schemeClr val="accent3">
                    <a:lumMod val="50000"/>
                  </a:schemeClr>
                </a:solidFill>
              </a:rPr>
              <a:t> </a:t>
            </a:r>
            <a:r>
              <a:rPr lang="tr-TR" sz="2200" dirty="0">
                <a:solidFill>
                  <a:schemeClr val="accent3">
                    <a:lumMod val="50000"/>
                  </a:schemeClr>
                </a:solidFill>
              </a:rPr>
              <a:t>İsmet İpek, (Hastaneler Baş Müdürlüğü Tel:2630) </a:t>
            </a:r>
          </a:p>
          <a:p>
            <a:r>
              <a:rPr lang="tr-TR" sz="2200" b="1" dirty="0" err="1" smtClean="0">
                <a:solidFill>
                  <a:schemeClr val="accent3">
                    <a:lumMod val="50000"/>
                  </a:schemeClr>
                </a:solidFill>
              </a:rPr>
              <a:t>Beytepe</a:t>
            </a:r>
            <a:r>
              <a:rPr lang="tr-TR" sz="2200" dirty="0" err="1" smtClean="0">
                <a:solidFill>
                  <a:schemeClr val="accent3">
                    <a:lumMod val="50000"/>
                  </a:schemeClr>
                </a:solidFill>
              </a:rPr>
              <a:t>’de</a:t>
            </a:r>
            <a:r>
              <a:rPr lang="tr-TR" sz="2200" dirty="0" smtClean="0">
                <a:solidFill>
                  <a:schemeClr val="accent3">
                    <a:lumMod val="50000"/>
                  </a:schemeClr>
                </a:solidFill>
              </a:rPr>
              <a:t> </a:t>
            </a:r>
            <a:r>
              <a:rPr lang="tr-TR" sz="2200" dirty="0">
                <a:solidFill>
                  <a:schemeClr val="accent3">
                    <a:lumMod val="50000"/>
                  </a:schemeClr>
                </a:solidFill>
              </a:rPr>
              <a:t>Şengül DEMİR bulunmadığında İsmet Kayış (Strateji Geliştirme Daire Başkanlığı, Ayniyat Saymanı Tel: 6400-6410) </a:t>
            </a:r>
          </a:p>
          <a:p>
            <a:pPr marL="0" indent="0">
              <a:buNone/>
            </a:pPr>
            <a:r>
              <a:rPr lang="tr-TR" sz="2200" dirty="0" smtClean="0">
                <a:solidFill>
                  <a:schemeClr val="accent3">
                    <a:lumMod val="50000"/>
                  </a:schemeClr>
                </a:solidFill>
              </a:rPr>
              <a:t>koordinasyonu </a:t>
            </a:r>
            <a:r>
              <a:rPr lang="tr-TR" sz="2200" dirty="0">
                <a:solidFill>
                  <a:schemeClr val="accent3">
                    <a:lumMod val="50000"/>
                  </a:schemeClr>
                </a:solidFill>
              </a:rPr>
              <a:t>sağlayacak görevlilerdir</a:t>
            </a:r>
            <a:r>
              <a:rPr lang="tr-TR" sz="2200" dirty="0" smtClean="0">
                <a:solidFill>
                  <a:schemeClr val="accent3">
                    <a:lumMod val="50000"/>
                  </a:schemeClr>
                </a:solidFill>
              </a:rPr>
              <a:t>.</a:t>
            </a:r>
          </a:p>
          <a:p>
            <a:pPr marL="0" indent="0">
              <a:buNone/>
            </a:pPr>
            <a:r>
              <a:rPr lang="tr-TR" i="1" dirty="0" smtClean="0">
                <a:solidFill>
                  <a:schemeClr val="accent5">
                    <a:lumMod val="50000"/>
                  </a:schemeClr>
                </a:solidFill>
              </a:rPr>
              <a:t>28 </a:t>
            </a:r>
            <a:r>
              <a:rPr lang="tr-TR" i="1" dirty="0">
                <a:solidFill>
                  <a:schemeClr val="accent5">
                    <a:lumMod val="50000"/>
                  </a:schemeClr>
                </a:solidFill>
              </a:rPr>
              <a:t>/ </a:t>
            </a:r>
            <a:r>
              <a:rPr lang="tr-TR" i="1" dirty="0" smtClean="0">
                <a:solidFill>
                  <a:schemeClr val="accent5">
                    <a:lumMod val="50000"/>
                  </a:schemeClr>
                </a:solidFill>
              </a:rPr>
              <a:t>03 </a:t>
            </a:r>
            <a:r>
              <a:rPr lang="tr-TR" i="1" dirty="0">
                <a:solidFill>
                  <a:schemeClr val="accent5">
                    <a:lumMod val="50000"/>
                  </a:schemeClr>
                </a:solidFill>
              </a:rPr>
              <a:t>/ </a:t>
            </a:r>
            <a:r>
              <a:rPr lang="tr-TR" i="1" dirty="0" smtClean="0">
                <a:solidFill>
                  <a:schemeClr val="accent5">
                    <a:lumMod val="50000"/>
                  </a:schemeClr>
                </a:solidFill>
              </a:rPr>
              <a:t>2016 </a:t>
            </a:r>
            <a:r>
              <a:rPr lang="tr-TR" i="1" dirty="0">
                <a:solidFill>
                  <a:schemeClr val="accent5">
                    <a:lumMod val="50000"/>
                  </a:schemeClr>
                </a:solidFill>
              </a:rPr>
              <a:t>tarih ve </a:t>
            </a:r>
            <a:r>
              <a:rPr lang="tr-TR" i="1" dirty="0" smtClean="0">
                <a:solidFill>
                  <a:schemeClr val="accent5">
                    <a:lumMod val="50000"/>
                  </a:schemeClr>
                </a:solidFill>
              </a:rPr>
              <a:t>1146 </a:t>
            </a:r>
            <a:r>
              <a:rPr lang="tr-TR" i="1" dirty="0">
                <a:solidFill>
                  <a:schemeClr val="accent5">
                    <a:lumMod val="50000"/>
                  </a:schemeClr>
                </a:solidFill>
              </a:rPr>
              <a:t>sayılı Rektörlük talimatı</a:t>
            </a:r>
            <a:r>
              <a:rPr lang="tr-TR" i="1" dirty="0" smtClean="0">
                <a:solidFill>
                  <a:schemeClr val="accent5">
                    <a:lumMod val="50000"/>
                  </a:schemeClr>
                </a:solidFill>
              </a:rPr>
              <a:t>.</a:t>
            </a:r>
            <a:endParaRPr lang="tr-TR" dirty="0">
              <a:solidFill>
                <a:schemeClr val="accent5">
                  <a:lumMod val="50000"/>
                </a:schemeClr>
              </a:solidFill>
            </a:endParaRPr>
          </a:p>
        </p:txBody>
      </p:sp>
      <p:sp>
        <p:nvSpPr>
          <p:cNvPr id="4" name="Unvan 1"/>
          <p:cNvSpPr>
            <a:spLocks noGrp="1"/>
          </p:cNvSpPr>
          <p:nvPr>
            <p:ph type="title"/>
          </p:nvPr>
        </p:nvSpPr>
        <p:spPr>
          <a:xfrm>
            <a:off x="581191" y="914400"/>
            <a:ext cx="11029616" cy="527236"/>
          </a:xfrm>
        </p:spPr>
        <p:txBody>
          <a:bodyPr/>
          <a:lstStyle/>
          <a:p>
            <a:r>
              <a:rPr lang="tr-TR" dirty="0" smtClean="0"/>
              <a:t>HURDAYA AYIRMA - 3</a:t>
            </a:r>
            <a:endParaRPr lang="tr-TR" dirty="0"/>
          </a:p>
        </p:txBody>
      </p:sp>
    </p:spTree>
    <p:extLst>
      <p:ext uri="{BB962C8B-B14F-4D97-AF65-F5344CB8AC3E}">
        <p14:creationId xmlns:p14="http://schemas.microsoft.com/office/powerpoint/2010/main" val="29529783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5400" dirty="0" smtClean="0">
                <a:latin typeface="Bookman Old Style" panose="02050604050505020204" pitchFamily="18" charset="0"/>
              </a:rPr>
              <a:t>TEŞEKKÜRLER</a:t>
            </a:r>
            <a:endParaRPr lang="tr-TR" sz="5400" dirty="0">
              <a:latin typeface="Bookman Old Style" panose="02050604050505020204" pitchFamily="18" charset="0"/>
            </a:endParaRPr>
          </a:p>
        </p:txBody>
      </p:sp>
    </p:spTree>
    <p:extLst>
      <p:ext uri="{BB962C8B-B14F-4D97-AF65-F5344CB8AC3E}">
        <p14:creationId xmlns:p14="http://schemas.microsoft.com/office/powerpoint/2010/main" val="299792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1191" y="846665"/>
            <a:ext cx="8534400" cy="602019"/>
          </a:xfrm>
        </p:spPr>
        <p:txBody>
          <a:bodyPr vert="horz" lIns="91440" tIns="45720" rIns="91440" bIns="45720" rtlCol="0" anchor="b">
            <a:normAutofit/>
          </a:bodyPr>
          <a:lstStyle/>
          <a:p>
            <a:r>
              <a:rPr lang="tr-TR" dirty="0"/>
              <a:t>Satın alma Süreci</a:t>
            </a:r>
          </a:p>
        </p:txBody>
      </p:sp>
      <p:sp>
        <p:nvSpPr>
          <p:cNvPr id="4" name="3 Slayt Numarası Yer Tutucusu"/>
          <p:cNvSpPr>
            <a:spLocks noGrp="1"/>
          </p:cNvSpPr>
          <p:nvPr>
            <p:ph type="sldNum" sz="quarter" idx="12"/>
          </p:nvPr>
        </p:nvSpPr>
        <p:spPr/>
        <p:txBody>
          <a:bodyPr/>
          <a:lstStyle/>
          <a:p>
            <a:pPr>
              <a:defRPr/>
            </a:pPr>
            <a:fld id="{CBC874E3-1BB8-4340-982C-0DF80DF36994}" type="slidenum">
              <a:rPr lang="tr-TR" smtClean="0"/>
              <a:pPr>
                <a:defRPr/>
              </a:pPr>
              <a:t>6</a:t>
            </a:fld>
            <a:endParaRPr lang="tr-TR"/>
          </a:p>
        </p:txBody>
      </p:sp>
      <p:sp>
        <p:nvSpPr>
          <p:cNvPr id="5" name="4 Altbilgi Yer Tutucusu"/>
          <p:cNvSpPr>
            <a:spLocks noGrp="1"/>
          </p:cNvSpPr>
          <p:nvPr>
            <p:ph type="ftr" sz="quarter" idx="11"/>
          </p:nvPr>
        </p:nvSpPr>
        <p:spPr/>
        <p:txBody>
          <a:bodyPr/>
          <a:lstStyle/>
          <a:p>
            <a:pPr>
              <a:defRPr/>
            </a:pPr>
            <a:r>
              <a:rPr lang="tr-TR" smtClean="0"/>
              <a:t>Murat KARAAĞAÇ (SGDB)</a:t>
            </a:r>
            <a:endParaRPr lang="tr-TR"/>
          </a:p>
        </p:txBody>
      </p:sp>
      <p:graphicFrame>
        <p:nvGraphicFramePr>
          <p:cNvPr id="7" name="6 İçerik Yer Tutucusu"/>
          <p:cNvGraphicFramePr>
            <a:graphicFrameLocks noGrp="1"/>
          </p:cNvGraphicFramePr>
          <p:nvPr>
            <p:ph sz="quarter" idx="1"/>
            <p:extLst>
              <p:ext uri="{D42A27DB-BD31-4B8C-83A1-F6EECF244321}">
                <p14:modId xmlns:p14="http://schemas.microsoft.com/office/powerpoint/2010/main" val="951312321"/>
              </p:ext>
            </p:extLst>
          </p:nvPr>
        </p:nvGraphicFramePr>
        <p:xfrm>
          <a:off x="581191" y="2082800"/>
          <a:ext cx="11187475" cy="4066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7181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ChangeArrowheads="1"/>
          </p:cNvSpPr>
          <p:nvPr/>
        </p:nvSpPr>
        <p:spPr bwMode="auto">
          <a:xfrm>
            <a:off x="547976" y="880005"/>
            <a:ext cx="10831223" cy="523862"/>
          </a:xfrm>
          <a:prstGeom prst="rect">
            <a:avLst/>
          </a:prstGeom>
        </p:spPr>
        <p:txBody>
          <a:bodyPr vert="horz" lIns="91440" tIns="45720" rIns="91440" bIns="45720" rtlCol="0" anchor="b">
            <a:normAutofit/>
          </a:bodyPr>
          <a:lstStyle/>
          <a:p>
            <a:pPr>
              <a:spcBef>
                <a:spcPct val="0"/>
              </a:spcBef>
            </a:pPr>
            <a:r>
              <a:rPr lang="tr-TR" altLang="tr-TR" sz="2800" cap="all" dirty="0">
                <a:solidFill>
                  <a:schemeClr val="bg1"/>
                </a:solidFill>
                <a:latin typeface="+mj-lt"/>
                <a:ea typeface="+mj-ea"/>
                <a:cs typeface="+mj-cs"/>
              </a:rPr>
              <a:t>Harcama Süreci</a:t>
            </a:r>
          </a:p>
        </p:txBody>
      </p:sp>
      <p:pic>
        <p:nvPicPr>
          <p:cNvPr id="8" name="Resim 7"/>
          <p:cNvPicPr>
            <a:picLocks noChangeAspect="1"/>
          </p:cNvPicPr>
          <p:nvPr/>
        </p:nvPicPr>
        <p:blipFill>
          <a:blip r:embed="rId2"/>
          <a:stretch>
            <a:fillRect/>
          </a:stretch>
        </p:blipFill>
        <p:spPr>
          <a:xfrm>
            <a:off x="475488" y="2057400"/>
            <a:ext cx="11256264" cy="4357933"/>
          </a:xfrm>
          <a:prstGeom prst="rect">
            <a:avLst/>
          </a:prstGeom>
        </p:spPr>
      </p:pic>
    </p:spTree>
    <p:extLst>
      <p:ext uri="{BB962C8B-B14F-4D97-AF65-F5344CB8AC3E}">
        <p14:creationId xmlns:p14="http://schemas.microsoft.com/office/powerpoint/2010/main" val="2041652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1191" y="914400"/>
            <a:ext cx="8534400" cy="565928"/>
          </a:xfrm>
        </p:spPr>
        <p:txBody>
          <a:bodyPr vert="horz" lIns="91440" tIns="45720" rIns="91440" bIns="45720" rtlCol="0" anchor="b">
            <a:normAutofit/>
          </a:bodyPr>
          <a:lstStyle/>
          <a:p>
            <a:r>
              <a:rPr lang="tr-TR" dirty="0"/>
              <a:t>Temel ilkeler (4734/5</a:t>
            </a:r>
            <a:r>
              <a:rPr lang="tr-TR" dirty="0" smtClean="0"/>
              <a:t>) - 1</a:t>
            </a:r>
            <a:endParaRPr lang="tr-TR" dirty="0"/>
          </a:p>
        </p:txBody>
      </p:sp>
      <p:sp>
        <p:nvSpPr>
          <p:cNvPr id="9219" name="2 İçerik Yer Tutucusu"/>
          <p:cNvSpPr>
            <a:spLocks noGrp="1"/>
          </p:cNvSpPr>
          <p:nvPr>
            <p:ph sz="quarter" idx="1"/>
          </p:nvPr>
        </p:nvSpPr>
        <p:spPr>
          <a:xfrm>
            <a:off x="581193" y="2150534"/>
            <a:ext cx="10693360" cy="4166401"/>
          </a:xfrm>
        </p:spPr>
        <p:txBody>
          <a:bodyPr>
            <a:noAutofit/>
          </a:bodyPr>
          <a:lstStyle/>
          <a:p>
            <a:pPr algn="just"/>
            <a:r>
              <a:rPr lang="tr-TR" sz="2600" b="1" u="sng" dirty="0">
                <a:solidFill>
                  <a:schemeClr val="accent3">
                    <a:lumMod val="50000"/>
                  </a:schemeClr>
                </a:solidFill>
              </a:rPr>
              <a:t>Aralarında kabul edilebilir doğal bir bağlantı olmadığı sürece </a:t>
            </a:r>
          </a:p>
          <a:p>
            <a:pPr marL="722313" indent="-457200" algn="just">
              <a:buFont typeface="Wingdings" panose="05000000000000000000" pitchFamily="2" charset="2"/>
              <a:buChar char="ü"/>
            </a:pPr>
            <a:r>
              <a:rPr lang="tr-TR" sz="2600" dirty="0">
                <a:solidFill>
                  <a:schemeClr val="accent3">
                    <a:lumMod val="50000"/>
                  </a:schemeClr>
                </a:solidFill>
              </a:rPr>
              <a:t>M</a:t>
            </a:r>
            <a:r>
              <a:rPr lang="tr-TR" sz="2600" dirty="0" smtClean="0">
                <a:solidFill>
                  <a:schemeClr val="accent3">
                    <a:lumMod val="50000"/>
                  </a:schemeClr>
                </a:solidFill>
              </a:rPr>
              <a:t>al </a:t>
            </a:r>
            <a:r>
              <a:rPr lang="tr-TR" sz="2600" dirty="0">
                <a:solidFill>
                  <a:schemeClr val="accent3">
                    <a:lumMod val="50000"/>
                  </a:schemeClr>
                </a:solidFill>
              </a:rPr>
              <a:t>alımı, </a:t>
            </a:r>
          </a:p>
          <a:p>
            <a:pPr marL="722313" indent="-457200" algn="just">
              <a:buFont typeface="Wingdings" panose="05000000000000000000" pitchFamily="2" charset="2"/>
              <a:buChar char="ü"/>
            </a:pPr>
            <a:r>
              <a:rPr lang="tr-TR" sz="2600" dirty="0">
                <a:solidFill>
                  <a:schemeClr val="accent3">
                    <a:lumMod val="50000"/>
                  </a:schemeClr>
                </a:solidFill>
              </a:rPr>
              <a:t>H</a:t>
            </a:r>
            <a:r>
              <a:rPr lang="tr-TR" sz="2600" dirty="0" smtClean="0">
                <a:solidFill>
                  <a:schemeClr val="accent3">
                    <a:lumMod val="50000"/>
                  </a:schemeClr>
                </a:solidFill>
              </a:rPr>
              <a:t>izmet </a:t>
            </a:r>
            <a:r>
              <a:rPr lang="tr-TR" sz="2600" dirty="0">
                <a:solidFill>
                  <a:schemeClr val="accent3">
                    <a:lumMod val="50000"/>
                  </a:schemeClr>
                </a:solidFill>
              </a:rPr>
              <a:t>alımı ve </a:t>
            </a:r>
          </a:p>
          <a:p>
            <a:pPr marL="722313" indent="-457200" algn="just">
              <a:buFont typeface="Wingdings" panose="05000000000000000000" pitchFamily="2" charset="2"/>
              <a:buChar char="ü"/>
            </a:pPr>
            <a:r>
              <a:rPr lang="tr-TR" sz="2600" dirty="0">
                <a:solidFill>
                  <a:schemeClr val="accent3">
                    <a:lumMod val="50000"/>
                  </a:schemeClr>
                </a:solidFill>
              </a:rPr>
              <a:t>Y</a:t>
            </a:r>
            <a:r>
              <a:rPr lang="tr-TR" sz="2600" dirty="0" smtClean="0">
                <a:solidFill>
                  <a:schemeClr val="accent3">
                    <a:lumMod val="50000"/>
                  </a:schemeClr>
                </a:solidFill>
              </a:rPr>
              <a:t>apım </a:t>
            </a:r>
            <a:r>
              <a:rPr lang="tr-TR" sz="2600" dirty="0">
                <a:solidFill>
                  <a:schemeClr val="accent3">
                    <a:lumMod val="50000"/>
                  </a:schemeClr>
                </a:solidFill>
              </a:rPr>
              <a:t>işleri </a:t>
            </a:r>
          </a:p>
          <a:p>
            <a:pPr marL="0" indent="0" algn="just">
              <a:buNone/>
            </a:pPr>
            <a:r>
              <a:rPr lang="tr-TR" sz="2600" dirty="0">
                <a:solidFill>
                  <a:schemeClr val="accent3">
                    <a:lumMod val="50000"/>
                  </a:schemeClr>
                </a:solidFill>
              </a:rPr>
              <a:t>   bir arada ihale edilemez. </a:t>
            </a:r>
          </a:p>
          <a:p>
            <a:pPr marL="0" indent="0" algn="just">
              <a:buNone/>
            </a:pPr>
            <a:endParaRPr lang="tr-TR" sz="1000" dirty="0">
              <a:solidFill>
                <a:schemeClr val="accent3">
                  <a:lumMod val="50000"/>
                </a:schemeClr>
              </a:solidFill>
            </a:endParaRPr>
          </a:p>
          <a:p>
            <a:pPr algn="just"/>
            <a:r>
              <a:rPr lang="tr-TR" sz="2600" dirty="0">
                <a:solidFill>
                  <a:schemeClr val="accent3">
                    <a:lumMod val="50000"/>
                  </a:schemeClr>
                </a:solidFill>
              </a:rPr>
              <a:t>Eşik değerlerin altında kalmak amacıyla mal veya hizmet alımları ile yapım işleri </a:t>
            </a:r>
            <a:r>
              <a:rPr lang="tr-TR" sz="2600" b="1" dirty="0">
                <a:solidFill>
                  <a:schemeClr val="accent3">
                    <a:lumMod val="50000"/>
                  </a:schemeClr>
                </a:solidFill>
              </a:rPr>
              <a:t>kısımlara bölünemez.</a:t>
            </a:r>
          </a:p>
        </p:txBody>
      </p:sp>
      <p:sp>
        <p:nvSpPr>
          <p:cNvPr id="4" name="3 Slayt Numarası Yer Tutucusu"/>
          <p:cNvSpPr>
            <a:spLocks noGrp="1"/>
          </p:cNvSpPr>
          <p:nvPr>
            <p:ph type="sldNum" sz="quarter" idx="12"/>
          </p:nvPr>
        </p:nvSpPr>
        <p:spPr/>
        <p:txBody>
          <a:bodyPr/>
          <a:lstStyle/>
          <a:p>
            <a:pPr>
              <a:defRPr/>
            </a:pPr>
            <a:fld id="{CBC874E3-1BB8-4340-982C-0DF80DF36994}" type="slidenum">
              <a:rPr lang="tr-TR" smtClean="0"/>
              <a:pPr>
                <a:defRPr/>
              </a:pPr>
              <a:t>8</a:t>
            </a:fld>
            <a:endParaRPr lang="tr-TR"/>
          </a:p>
        </p:txBody>
      </p:sp>
      <p:sp>
        <p:nvSpPr>
          <p:cNvPr id="5" name="4 Altbilgi Yer Tutucusu"/>
          <p:cNvSpPr>
            <a:spLocks noGrp="1"/>
          </p:cNvSpPr>
          <p:nvPr>
            <p:ph type="ftr" sz="quarter" idx="11"/>
          </p:nvPr>
        </p:nvSpPr>
        <p:spPr>
          <a:xfrm>
            <a:off x="581191" y="6334670"/>
            <a:ext cx="6917210" cy="365125"/>
          </a:xfrm>
        </p:spPr>
        <p:txBody>
          <a:bodyPr/>
          <a:lstStyle/>
          <a:p>
            <a:pPr>
              <a:defRPr/>
            </a:pPr>
            <a:r>
              <a:rPr lang="tr-TR" dirty="0" smtClean="0"/>
              <a:t>Murat KARAAĞAÇ (SGDB)</a:t>
            </a:r>
            <a:endParaRPr lang="tr-TR" dirty="0"/>
          </a:p>
        </p:txBody>
      </p:sp>
    </p:spTree>
    <p:extLst>
      <p:ext uri="{BB962C8B-B14F-4D97-AF65-F5344CB8AC3E}">
        <p14:creationId xmlns:p14="http://schemas.microsoft.com/office/powerpoint/2010/main" val="3971553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1192" y="880532"/>
            <a:ext cx="8534400" cy="618953"/>
          </a:xfrm>
        </p:spPr>
        <p:txBody>
          <a:bodyPr vert="horz" lIns="91440" tIns="45720" rIns="91440" bIns="45720" rtlCol="0" anchor="b">
            <a:normAutofit/>
          </a:bodyPr>
          <a:lstStyle/>
          <a:p>
            <a:r>
              <a:rPr lang="tr-TR" dirty="0"/>
              <a:t>Temel ilkeler (4734/5</a:t>
            </a:r>
            <a:r>
              <a:rPr lang="tr-TR" dirty="0" smtClean="0"/>
              <a:t>) - 2</a:t>
            </a:r>
            <a:endParaRPr lang="tr-TR" dirty="0"/>
          </a:p>
        </p:txBody>
      </p:sp>
      <p:sp>
        <p:nvSpPr>
          <p:cNvPr id="9219" name="2 İçerik Yer Tutucusu"/>
          <p:cNvSpPr>
            <a:spLocks noGrp="1"/>
          </p:cNvSpPr>
          <p:nvPr>
            <p:ph sz="quarter" idx="1"/>
          </p:nvPr>
        </p:nvSpPr>
        <p:spPr>
          <a:xfrm>
            <a:off x="581192" y="2191040"/>
            <a:ext cx="10263592" cy="3760771"/>
          </a:xfrm>
        </p:spPr>
        <p:txBody>
          <a:bodyPr anchor="t">
            <a:normAutofit/>
          </a:bodyPr>
          <a:lstStyle/>
          <a:p>
            <a:pPr algn="just">
              <a:buFont typeface="Wingdings" panose="05000000000000000000" pitchFamily="2" charset="2"/>
              <a:buChar char="ü"/>
            </a:pPr>
            <a:r>
              <a:rPr lang="tr-TR" sz="2800" dirty="0">
                <a:solidFill>
                  <a:schemeClr val="accent3">
                    <a:lumMod val="50000"/>
                  </a:schemeClr>
                </a:solidFill>
              </a:rPr>
              <a:t>Bu Kanuna göre yapılacak ihalelerde </a:t>
            </a:r>
            <a:endParaRPr lang="tr-TR" sz="2800" dirty="0" smtClean="0">
              <a:solidFill>
                <a:schemeClr val="accent3">
                  <a:lumMod val="50000"/>
                </a:schemeClr>
              </a:solidFill>
            </a:endParaRPr>
          </a:p>
          <a:p>
            <a:pPr marL="357188" indent="0" algn="just">
              <a:buNone/>
            </a:pPr>
            <a:r>
              <a:rPr lang="tr-TR" sz="2800" b="1" u="sng" dirty="0" smtClean="0">
                <a:solidFill>
                  <a:schemeClr val="accent3">
                    <a:lumMod val="50000"/>
                  </a:schemeClr>
                </a:solidFill>
              </a:rPr>
              <a:t>açık </a:t>
            </a:r>
            <a:r>
              <a:rPr lang="tr-TR" sz="2800" b="1" u="sng" dirty="0">
                <a:solidFill>
                  <a:schemeClr val="accent3">
                    <a:lumMod val="50000"/>
                  </a:schemeClr>
                </a:solidFill>
              </a:rPr>
              <a:t>ihale usulü ve belli istekliler arasında ihale usulü temel usullerdir. </a:t>
            </a:r>
            <a:endParaRPr lang="tr-TR" sz="2800" b="1" u="sng" dirty="0" smtClean="0">
              <a:solidFill>
                <a:schemeClr val="accent3">
                  <a:lumMod val="50000"/>
                </a:schemeClr>
              </a:solidFill>
            </a:endParaRPr>
          </a:p>
          <a:p>
            <a:pPr algn="just">
              <a:buFont typeface="Wingdings" panose="05000000000000000000" pitchFamily="2" charset="2"/>
              <a:buChar char="ü"/>
            </a:pPr>
            <a:endParaRPr lang="tr-TR" sz="1200" b="1" dirty="0">
              <a:solidFill>
                <a:schemeClr val="accent3">
                  <a:lumMod val="50000"/>
                </a:schemeClr>
              </a:solidFill>
            </a:endParaRPr>
          </a:p>
          <a:p>
            <a:pPr algn="just">
              <a:buFont typeface="Wingdings" panose="05000000000000000000" pitchFamily="2" charset="2"/>
              <a:buChar char="ü"/>
            </a:pPr>
            <a:r>
              <a:rPr lang="tr-TR" sz="2800" dirty="0">
                <a:solidFill>
                  <a:schemeClr val="accent3">
                    <a:lumMod val="50000"/>
                  </a:schemeClr>
                </a:solidFill>
              </a:rPr>
              <a:t>Diğer ihale usulleri Kanunda belirtilen özel hallerde kullanılabilir. </a:t>
            </a:r>
            <a:endParaRPr lang="tr-TR" sz="2800" dirty="0" smtClean="0">
              <a:solidFill>
                <a:schemeClr val="accent3">
                  <a:lumMod val="50000"/>
                </a:schemeClr>
              </a:solidFill>
            </a:endParaRPr>
          </a:p>
          <a:p>
            <a:pPr algn="just">
              <a:buFont typeface="Wingdings" panose="05000000000000000000" pitchFamily="2" charset="2"/>
              <a:buChar char="ü"/>
            </a:pPr>
            <a:endParaRPr lang="tr-TR" sz="1200" dirty="0">
              <a:solidFill>
                <a:schemeClr val="accent3">
                  <a:lumMod val="50000"/>
                </a:schemeClr>
              </a:solidFill>
            </a:endParaRPr>
          </a:p>
          <a:p>
            <a:pPr algn="just">
              <a:buFont typeface="Wingdings" panose="05000000000000000000" pitchFamily="2" charset="2"/>
              <a:buChar char="ü"/>
            </a:pPr>
            <a:r>
              <a:rPr lang="tr-TR" sz="2800" b="1" u="sng" dirty="0" smtClean="0">
                <a:solidFill>
                  <a:schemeClr val="accent3">
                    <a:lumMod val="50000"/>
                  </a:schemeClr>
                </a:solidFill>
              </a:rPr>
              <a:t>Ödeneği </a:t>
            </a:r>
            <a:r>
              <a:rPr lang="tr-TR" sz="2800" b="1" u="sng" dirty="0">
                <a:solidFill>
                  <a:schemeClr val="accent3">
                    <a:lumMod val="50000"/>
                  </a:schemeClr>
                </a:solidFill>
              </a:rPr>
              <a:t>bulunmayan hiçbir iş için ihaleye çıkılamaz. </a:t>
            </a:r>
          </a:p>
        </p:txBody>
      </p:sp>
      <p:sp>
        <p:nvSpPr>
          <p:cNvPr id="4" name="3 Slayt Numarası Yer Tutucusu"/>
          <p:cNvSpPr>
            <a:spLocks noGrp="1"/>
          </p:cNvSpPr>
          <p:nvPr>
            <p:ph type="sldNum" sz="quarter" idx="12"/>
          </p:nvPr>
        </p:nvSpPr>
        <p:spPr/>
        <p:txBody>
          <a:bodyPr/>
          <a:lstStyle/>
          <a:p>
            <a:pPr>
              <a:defRPr/>
            </a:pPr>
            <a:fld id="{CBC874E3-1BB8-4340-982C-0DF80DF36994}" type="slidenum">
              <a:rPr lang="tr-TR" smtClean="0"/>
              <a:pPr>
                <a:defRPr/>
              </a:pPr>
              <a:t>9</a:t>
            </a:fld>
            <a:endParaRPr lang="tr-TR"/>
          </a:p>
        </p:txBody>
      </p:sp>
      <p:sp>
        <p:nvSpPr>
          <p:cNvPr id="5" name="4 Altbilgi Yer Tutucusu"/>
          <p:cNvSpPr>
            <a:spLocks noGrp="1"/>
          </p:cNvSpPr>
          <p:nvPr>
            <p:ph type="ftr" sz="quarter" idx="11"/>
          </p:nvPr>
        </p:nvSpPr>
        <p:spPr/>
        <p:txBody>
          <a:bodyPr/>
          <a:lstStyle/>
          <a:p>
            <a:pPr>
              <a:defRPr/>
            </a:pPr>
            <a:r>
              <a:rPr lang="tr-TR" smtClean="0"/>
              <a:t>Murat KARAAĞAÇ (SGDB)</a:t>
            </a:r>
            <a:endParaRPr lang="tr-TR"/>
          </a:p>
        </p:txBody>
      </p:sp>
    </p:spTree>
    <p:extLst>
      <p:ext uri="{BB962C8B-B14F-4D97-AF65-F5344CB8AC3E}">
        <p14:creationId xmlns:p14="http://schemas.microsoft.com/office/powerpoint/2010/main" val="337452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 Pay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1570</TotalTime>
  <Words>3648</Words>
  <Application>Microsoft Office PowerPoint</Application>
  <PresentationFormat>Geniş ekran</PresentationFormat>
  <Paragraphs>409</Paragraphs>
  <Slides>58</Slides>
  <Notes>3</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58</vt:i4>
      </vt:variant>
    </vt:vector>
  </HeadingPairs>
  <TitlesOfParts>
    <vt:vector size="71" baseType="lpstr">
      <vt:lpstr>Albertus MT Lt</vt:lpstr>
      <vt:lpstr>Arial</vt:lpstr>
      <vt:lpstr>Berlin Sans FB</vt:lpstr>
      <vt:lpstr>Bookman Old Style</vt:lpstr>
      <vt:lpstr>Broadway</vt:lpstr>
      <vt:lpstr>Calibri</vt:lpstr>
      <vt:lpstr>Garamond</vt:lpstr>
      <vt:lpstr>Gill Sans MT</vt:lpstr>
      <vt:lpstr>Trebuchet MS</vt:lpstr>
      <vt:lpstr>Verdana</vt:lpstr>
      <vt:lpstr>Wingdings</vt:lpstr>
      <vt:lpstr>Wingdings 2</vt:lpstr>
      <vt:lpstr>Kar Payı</vt:lpstr>
      <vt:lpstr>ÜST YÖNETİM TALİMATLARI VE İÇ GENELGELER</vt:lpstr>
      <vt:lpstr>MEVZUAT UYGULAMALARI İÇ GENELGELER</vt:lpstr>
      <vt:lpstr>MEVZUAT</vt:lpstr>
      <vt:lpstr>PowerPoint Sunusu</vt:lpstr>
      <vt:lpstr>PowerPoint Sunusu</vt:lpstr>
      <vt:lpstr>Satın alma Süreci</vt:lpstr>
      <vt:lpstr>PowerPoint Sunusu</vt:lpstr>
      <vt:lpstr>Temel ilkeler (4734/5) - 1</vt:lpstr>
      <vt:lpstr>Temel ilkeler (4734/5) - 2</vt:lpstr>
      <vt:lpstr>PowerPoint Sunusu</vt:lpstr>
      <vt:lpstr>PowerPoint Sunusu</vt:lpstr>
      <vt:lpstr>SORU</vt:lpstr>
      <vt:lpstr>SORU</vt:lpstr>
      <vt:lpstr>PowerPoint Sunusu</vt:lpstr>
      <vt:lpstr>Parasal Limitler - 1</vt:lpstr>
      <vt:lpstr>PowerPoint Sunusu</vt:lpstr>
      <vt:lpstr>ÖN MALİ KONTROL - 1</vt:lpstr>
      <vt:lpstr>ÖN MALİ KONTROL - 2</vt:lpstr>
      <vt:lpstr>ÖN MALİ KONTROL - 3</vt:lpstr>
      <vt:lpstr>SORU</vt:lpstr>
      <vt:lpstr>Yetkisiz Tahsilat ve Ödeme</vt:lpstr>
      <vt:lpstr>PowerPoint Sunusu</vt:lpstr>
      <vt:lpstr>MALİ İŞ VE İŞLEMLER</vt:lpstr>
      <vt:lpstr>CARİ HARCAMALARIN KONTROL ALTINDA TUTULMASI - 1</vt:lpstr>
      <vt:lpstr>CARİ HARCAMALARIN KONTROL ALTINDA TUTULMASI - 2</vt:lpstr>
      <vt:lpstr>CARİ HARCAMALARIN KONTROL ALTINDA TUTULMASI - 3</vt:lpstr>
      <vt:lpstr>SATINAlMA İŞLEM AKIŞ ŞEMASI</vt:lpstr>
      <vt:lpstr>PowerPoint Sunusu</vt:lpstr>
      <vt:lpstr>MUAYENE KABUL KOMİSYONU - 1</vt:lpstr>
      <vt:lpstr>MUAYENE KABUL KOMİSYONU - 2</vt:lpstr>
      <vt:lpstr>SORU</vt:lpstr>
      <vt:lpstr>TAŞINIR İSTEK BELGESİ - 1</vt:lpstr>
      <vt:lpstr>TAŞINIR İSTEK BELGESİ - 2</vt:lpstr>
      <vt:lpstr>PowerPoint Sunusu</vt:lpstr>
      <vt:lpstr>DAYANIKLI TAŞINIRIN BAKIM VE ONARIMINDA İSTEK BELGESİ - 3</vt:lpstr>
      <vt:lpstr>PowerPoint Sunusu</vt:lpstr>
      <vt:lpstr>TAŞINIR İSTEK BELGESİ - 4</vt:lpstr>
      <vt:lpstr>SORU</vt:lpstr>
      <vt:lpstr>TAŞINIR İŞLEMLERİ HAKKINDA - 1</vt:lpstr>
      <vt:lpstr>TAŞINIR İŞLEMLERİ HAKKINDA - 2</vt:lpstr>
      <vt:lpstr>SORU</vt:lpstr>
      <vt:lpstr>TAŞINIR İŞLEM GENELGESİ - 1</vt:lpstr>
      <vt:lpstr>TAŞINIR İŞLEM GENELGESİ - 2</vt:lpstr>
      <vt:lpstr>SORU</vt:lpstr>
      <vt:lpstr>ÖN ÖDEME - 1</vt:lpstr>
      <vt:lpstr>ÖN ÖDEME - 2</vt:lpstr>
      <vt:lpstr>ÖN ÖDEME - 3</vt:lpstr>
      <vt:lpstr>SORU</vt:lpstr>
      <vt:lpstr>SORU</vt:lpstr>
      <vt:lpstr>BAĞIŞ ve yardımlar - 1</vt:lpstr>
      <vt:lpstr>BAĞIŞ ve yardımlar - 2</vt:lpstr>
      <vt:lpstr>SÖZLEŞME VE PROTOKOLLER</vt:lpstr>
      <vt:lpstr>KAMU KAYNAĞININ KULLANIMI - 1</vt:lpstr>
      <vt:lpstr>KAMU KAYNAĞININ KULLANIMI - 2</vt:lpstr>
      <vt:lpstr>HURDAYA AYIRMA - 1</vt:lpstr>
      <vt:lpstr>PowerPoint Sunusu</vt:lpstr>
      <vt:lpstr>HURDAYA AYIRMA - 3</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strtj</cp:lastModifiedBy>
  <cp:revision>104</cp:revision>
  <cp:lastPrinted>2017-12-12T09:31:46Z</cp:lastPrinted>
  <dcterms:created xsi:type="dcterms:W3CDTF">2017-11-14T07:48:41Z</dcterms:created>
  <dcterms:modified xsi:type="dcterms:W3CDTF">2019-03-15T06:53:48Z</dcterms:modified>
</cp:coreProperties>
</file>